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7"/>
  </p:notesMasterIdLst>
  <p:sldIdLst>
    <p:sldId id="256" r:id="rId2"/>
    <p:sldId id="310" r:id="rId3"/>
    <p:sldId id="311" r:id="rId4"/>
    <p:sldId id="312" r:id="rId5"/>
    <p:sldId id="314" r:id="rId6"/>
    <p:sldId id="315" r:id="rId7"/>
    <p:sldId id="316" r:id="rId8"/>
    <p:sldId id="317" r:id="rId9"/>
    <p:sldId id="313" r:id="rId10"/>
    <p:sldId id="273" r:id="rId11"/>
    <p:sldId id="275" r:id="rId12"/>
    <p:sldId id="277" r:id="rId13"/>
    <p:sldId id="278" r:id="rId14"/>
    <p:sldId id="280" r:id="rId15"/>
    <p:sldId id="281" r:id="rId16"/>
    <p:sldId id="276" r:id="rId17"/>
    <p:sldId id="282" r:id="rId18"/>
    <p:sldId id="283" r:id="rId19"/>
    <p:sldId id="279" r:id="rId20"/>
    <p:sldId id="274" r:id="rId21"/>
    <p:sldId id="290" r:id="rId22"/>
    <p:sldId id="291" r:id="rId23"/>
    <p:sldId id="300" r:id="rId24"/>
    <p:sldId id="292" r:id="rId25"/>
    <p:sldId id="293" r:id="rId26"/>
    <p:sldId id="294" r:id="rId27"/>
    <p:sldId id="301" r:id="rId28"/>
    <p:sldId id="296" r:id="rId29"/>
    <p:sldId id="302" r:id="rId30"/>
    <p:sldId id="303" r:id="rId31"/>
    <p:sldId id="304" r:id="rId32"/>
    <p:sldId id="305" r:id="rId33"/>
    <p:sldId id="306" r:id="rId34"/>
    <p:sldId id="295" r:id="rId35"/>
    <p:sldId id="307" r:id="rId36"/>
  </p:sldIdLst>
  <p:sldSz cx="12190413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Светлый стиль 1 - акцент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C89EF96-8CEA-46FF-86C4-4CE0E7609802}" styleName="Светлый стиль 3 - акцент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9" autoAdjust="0"/>
    <p:restoredTop sz="75879" autoAdjust="0"/>
  </p:normalViewPr>
  <p:slideViewPr>
    <p:cSldViewPr>
      <p:cViewPr varScale="1">
        <p:scale>
          <a:sx n="64" d="100"/>
          <a:sy n="64" d="100"/>
        </p:scale>
        <p:origin x="-1363" y="-6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4464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7D14C2-AFBF-456B-86C5-2D12B78542D8}" type="datetimeFigureOut">
              <a:rPr lang="ru-RU" smtClean="0"/>
              <a:t>09.10.2019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77C5BE-DA55-4EA5-B19C-6DCF02267EA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558775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77C5BE-DA55-4EA5-B19C-6DCF02267EAD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134940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77C5BE-DA55-4EA5-B19C-6DCF02267EAD}" type="slidenum">
              <a:rPr lang="ru-RU" smtClean="0"/>
              <a:t>27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088288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77C5BE-DA55-4EA5-B19C-6DCF02267EAD}" type="slidenum">
              <a:rPr lang="ru-RU" smtClean="0"/>
              <a:t>28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088288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77C5BE-DA55-4EA5-B19C-6DCF02267EAD}" type="slidenum">
              <a:rPr lang="ru-RU" smtClean="0"/>
              <a:t>29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088288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77C5BE-DA55-4EA5-B19C-6DCF02267EAD}" type="slidenum">
              <a:rPr lang="ru-RU" smtClean="0"/>
              <a:t>30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088288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77C5BE-DA55-4EA5-B19C-6DCF02267EAD}" type="slidenum">
              <a:rPr lang="ru-RU" smtClean="0"/>
              <a:t>31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088288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77C5BE-DA55-4EA5-B19C-6DCF02267EAD}" type="slidenum">
              <a:rPr lang="ru-RU" smtClean="0"/>
              <a:t>32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088288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77C5BE-DA55-4EA5-B19C-6DCF02267EAD}" type="slidenum">
              <a:rPr lang="ru-RU" smtClean="0"/>
              <a:t>33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088288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77C5BE-DA55-4EA5-B19C-6DCF02267EAD}" type="slidenum">
              <a:rPr lang="ru-RU" smtClean="0"/>
              <a:t>34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088288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77C5BE-DA55-4EA5-B19C-6DCF02267EAD}" type="slidenum">
              <a:rPr lang="ru-RU" smtClean="0"/>
              <a:t>35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088288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77C5BE-DA55-4EA5-B19C-6DCF02267EAD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621508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77C5BE-DA55-4EA5-B19C-6DCF02267EAD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563543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Элементы отображения не принимают активного участия в действиях пользователя и используются для информирования его о происходящем. Эта информация может носить как текстовый так и графический характер.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77C5BE-DA55-4EA5-B19C-6DCF02267EAD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088288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77C5BE-DA55-4EA5-B19C-6DCF02267EAD}" type="slidenum">
              <a:rPr lang="ru-RU" smtClean="0"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088288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77C5BE-DA55-4EA5-B19C-6DCF02267EAD}" type="slidenum">
              <a:rPr lang="ru-RU" smtClean="0"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088288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77C5BE-DA55-4EA5-B19C-6DCF02267EAD}" type="slidenum">
              <a:rPr lang="ru-RU" smtClean="0"/>
              <a:t>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088288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77C5BE-DA55-4EA5-B19C-6DCF02267EAD}" type="slidenum">
              <a:rPr lang="ru-RU" smtClean="0"/>
              <a:t>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088288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Полезное руководство по управлению стилями </a:t>
            </a:r>
            <a:r>
              <a:rPr lang="en-US" dirty="0" err="1" smtClean="0"/>
              <a:t>Qt</a:t>
            </a:r>
            <a:r>
              <a:rPr lang="en-US" dirty="0" smtClean="0"/>
              <a:t>:</a:t>
            </a:r>
            <a:r>
              <a:rPr lang="en-US" baseline="0" dirty="0" smtClean="0"/>
              <a:t> http://doc.crossplatform.ru/qt/latest/stylesheet-reference.html#chunk-sub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77C5BE-DA55-4EA5-B19C-6DCF02267EAD}" type="slidenum">
              <a:rPr lang="ru-RU" smtClean="0"/>
              <a:t>26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088288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281" y="1371601"/>
            <a:ext cx="10463438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281" y="3505200"/>
            <a:ext cx="8533289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39B1C-E736-449F-B33F-B61F359D439A}" type="datetimeFigureOut">
              <a:rPr lang="ru-RU" smtClean="0"/>
              <a:t>09.10.2019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7CA8A-B5CA-4EA1-8BC5-F50D6D70AC38}" type="slidenum">
              <a:rPr lang="ru-RU" smtClean="0"/>
              <a:t>‹#›</a:t>
            </a:fld>
            <a:endParaRPr lang="ru-RU"/>
          </a:p>
        </p:txBody>
      </p:sp>
      <p:cxnSp>
        <p:nvCxnSpPr>
          <p:cNvPr id="8" name="Straight Connector 7"/>
          <p:cNvCxnSpPr/>
          <p:nvPr/>
        </p:nvCxnSpPr>
        <p:spPr>
          <a:xfrm>
            <a:off x="914281" y="3398520"/>
            <a:ext cx="10463438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39B1C-E736-449F-B33F-B61F359D439A}" type="datetimeFigureOut">
              <a:rPr lang="ru-RU" smtClean="0"/>
              <a:t>09.10.2019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7CA8A-B5CA-4EA1-8BC5-F50D6D70AC38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8049" y="609600"/>
            <a:ext cx="2742843" cy="5867400"/>
          </a:xfrm>
        </p:spPr>
        <p:txBody>
          <a:bodyPr vert="eaVert" anchor="b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521" y="609600"/>
            <a:ext cx="8025355" cy="5867400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39B1C-E736-449F-B33F-B61F359D439A}" type="datetimeFigureOut">
              <a:rPr lang="ru-RU" smtClean="0"/>
              <a:t>09.10.2019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7CA8A-B5CA-4EA1-8BC5-F50D6D70AC38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39B1C-E736-449F-B33F-B61F359D439A}" type="datetimeFigureOut">
              <a:rPr lang="ru-RU" smtClean="0"/>
              <a:t>09.10.2019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7CA8A-B5CA-4EA1-8BC5-F50D6D70AC38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2959" y="2362201"/>
            <a:ext cx="10361851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2959" y="4626865"/>
            <a:ext cx="10361851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39B1C-E736-449F-B33F-B61F359D439A}" type="datetimeFigureOut">
              <a:rPr lang="ru-RU" smtClean="0"/>
              <a:t>09.10.2019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7CA8A-B5CA-4EA1-8BC5-F50D6D70AC38}" type="slidenum">
              <a:rPr lang="ru-RU" smtClean="0"/>
              <a:t>‹#›</a:t>
            </a:fld>
            <a:endParaRPr lang="ru-RU"/>
          </a:p>
        </p:txBody>
      </p:sp>
      <p:cxnSp>
        <p:nvCxnSpPr>
          <p:cNvPr id="7" name="Straight Connector 6"/>
          <p:cNvCxnSpPr/>
          <p:nvPr/>
        </p:nvCxnSpPr>
        <p:spPr>
          <a:xfrm>
            <a:off x="975233" y="4599432"/>
            <a:ext cx="10463438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521" y="1673352"/>
            <a:ext cx="5384099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6793" y="1673352"/>
            <a:ext cx="5384099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39B1C-E736-449F-B33F-B61F359D439A}" type="datetimeFigureOut">
              <a:rPr lang="ru-RU" smtClean="0"/>
              <a:t>09.10.2019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7CA8A-B5CA-4EA1-8BC5-F50D6D70AC38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20" y="1676400"/>
            <a:ext cx="5241878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520" y="2438400"/>
            <a:ext cx="524187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39015" y="1676400"/>
            <a:ext cx="5241878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9015" y="2438400"/>
            <a:ext cx="524187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39B1C-E736-449F-B33F-B61F359D439A}" type="datetimeFigureOut">
              <a:rPr lang="ru-RU" smtClean="0"/>
              <a:t>09.10.2019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7CA8A-B5CA-4EA1-8BC5-F50D6D70AC38}" type="slidenum">
              <a:rPr lang="ru-RU" smtClean="0"/>
              <a:t>‹#›</a:t>
            </a:fld>
            <a:endParaRPr lang="ru-RU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3741156" y="4045691"/>
            <a:ext cx="4709160" cy="1059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39B1C-E736-449F-B33F-B61F359D439A}" type="datetimeFigureOut">
              <a:rPr lang="ru-RU" smtClean="0"/>
              <a:t>09.10.2019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7CA8A-B5CA-4EA1-8BC5-F50D6D70AC38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39B1C-E736-449F-B33F-B61F359D439A}" type="datetimeFigureOut">
              <a:rPr lang="ru-RU" smtClean="0"/>
              <a:t>09.10.2019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7CA8A-B5CA-4EA1-8BC5-F50D6D70AC38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20" y="792080"/>
            <a:ext cx="2852557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61884" y="792080"/>
            <a:ext cx="7619008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22" y="2130553"/>
            <a:ext cx="2852557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39B1C-E736-449F-B33F-B61F359D439A}" type="datetimeFigureOut">
              <a:rPr lang="ru-RU" smtClean="0"/>
              <a:t>09.10.2019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7CA8A-B5CA-4EA1-8BC5-F50D6D70AC38}" type="slidenum">
              <a:rPr lang="ru-RU" smtClean="0"/>
              <a:t>‹#›</a:t>
            </a:fld>
            <a:endParaRPr lang="ru-RU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911670" y="3579942"/>
            <a:ext cx="5577840" cy="2117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21" y="792480"/>
            <a:ext cx="2856535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10984" y="838201"/>
            <a:ext cx="7871495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20" y="2133600"/>
            <a:ext cx="2852557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39B1C-E736-449F-B33F-B61F359D439A}" type="datetimeFigureOut">
              <a:rPr lang="ru-RU" smtClean="0"/>
              <a:t>09.10.2019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7CA8A-B5CA-4EA1-8BC5-F50D6D70AC38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12190413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21" y="533400"/>
            <a:ext cx="10971372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21" y="1600200"/>
            <a:ext cx="10971372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12190413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521" y="18288"/>
            <a:ext cx="3860297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79839B1C-E736-449F-B33F-B61F359D439A}" type="datetimeFigureOut">
              <a:rPr lang="ru-RU" smtClean="0"/>
              <a:t>09.10.2019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1405" y="18288"/>
            <a:ext cx="5485686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158677" y="18288"/>
            <a:ext cx="1422215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34E7CA8A-B5CA-4EA1-8BC5-F50D6D70AC38}" type="slidenum">
              <a:rPr lang="ru-RU" smtClean="0"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jpeg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ru-RU" dirty="0" smtClean="0"/>
              <a:t>Семинар 4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838623" y="3505200"/>
            <a:ext cx="10585176" cy="2156048"/>
          </a:xfrm>
        </p:spPr>
        <p:txBody>
          <a:bodyPr>
            <a:normAutofit lnSpcReduction="10000"/>
          </a:bodyPr>
          <a:lstStyle/>
          <a:p>
            <a:r>
              <a:rPr lang="ru-RU" dirty="0" err="1" smtClean="0"/>
              <a:t>Виджеты</a:t>
            </a:r>
            <a:r>
              <a:rPr lang="ru-RU" dirty="0" smtClean="0"/>
              <a:t> управления</a:t>
            </a:r>
            <a:r>
              <a:rPr lang="en-US" dirty="0" smtClean="0"/>
              <a:t> </a:t>
            </a:r>
            <a:r>
              <a:rPr lang="ru-RU" dirty="0" smtClean="0"/>
              <a:t>и выбора</a:t>
            </a:r>
          </a:p>
          <a:p>
            <a:r>
              <a:rPr lang="ru-RU" dirty="0" err="1" smtClean="0"/>
              <a:t>Виджеты</a:t>
            </a:r>
            <a:r>
              <a:rPr lang="ru-RU" dirty="0" smtClean="0"/>
              <a:t> для вывода информации</a:t>
            </a:r>
          </a:p>
          <a:p>
            <a:r>
              <a:rPr lang="en-US" dirty="0" err="1" smtClean="0"/>
              <a:t>QLabel</a:t>
            </a:r>
            <a:endParaRPr lang="en-US" dirty="0" smtClean="0"/>
          </a:p>
          <a:p>
            <a:r>
              <a:rPr lang="en-US" dirty="0" err="1" smtClean="0"/>
              <a:t>QProgressBar</a:t>
            </a:r>
            <a:endParaRPr lang="en-US" dirty="0" smtClean="0"/>
          </a:p>
          <a:p>
            <a:r>
              <a:rPr lang="en-US" dirty="0" err="1" smtClean="0"/>
              <a:t>QTableWidget</a:t>
            </a:r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2767018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Скругленный прямоугольник 22"/>
          <p:cNvSpPr/>
          <p:nvPr/>
        </p:nvSpPr>
        <p:spPr>
          <a:xfrm>
            <a:off x="8254464" y="3170746"/>
            <a:ext cx="3431888" cy="3625533"/>
          </a:xfrm>
          <a:prstGeom prst="roundRect">
            <a:avLst>
              <a:gd name="adj" fmla="val 8708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Скругленный прямоугольник 21"/>
          <p:cNvSpPr/>
          <p:nvPr/>
        </p:nvSpPr>
        <p:spPr>
          <a:xfrm>
            <a:off x="4379262" y="3516314"/>
            <a:ext cx="3431888" cy="3279965"/>
          </a:xfrm>
          <a:prstGeom prst="roundRect">
            <a:avLst>
              <a:gd name="adj" fmla="val 8708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Скругленный прямоугольник 20"/>
          <p:cNvSpPr/>
          <p:nvPr/>
        </p:nvSpPr>
        <p:spPr>
          <a:xfrm>
            <a:off x="585854" y="3151255"/>
            <a:ext cx="3431888" cy="3645024"/>
          </a:xfrm>
          <a:prstGeom prst="roundRect">
            <a:avLst>
              <a:gd name="adj" fmla="val 8708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GUI. </a:t>
            </a:r>
            <a:r>
              <a:rPr lang="ru-RU" dirty="0" smtClean="0"/>
              <a:t>Элементы управления</a:t>
            </a:r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4943078" y="1628800"/>
            <a:ext cx="2304256" cy="64807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Кнопки</a:t>
            </a:r>
            <a:endParaRPr lang="en-US" dirty="0" smtClean="0"/>
          </a:p>
          <a:p>
            <a:pPr algn="ctr"/>
            <a:r>
              <a:rPr lang="en-US" dirty="0" smtClean="0"/>
              <a:t>(</a:t>
            </a:r>
            <a:r>
              <a:rPr lang="en-US" dirty="0" err="1" smtClean="0"/>
              <a:t>QAbstractButton</a:t>
            </a:r>
            <a:r>
              <a:rPr lang="en-US" dirty="0" smtClean="0"/>
              <a:t>)</a:t>
            </a:r>
            <a:endParaRPr lang="ru-RU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1293686" y="2546750"/>
            <a:ext cx="2016224" cy="57606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Обычные</a:t>
            </a:r>
            <a:endParaRPr lang="ru-RU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5095551" y="2940250"/>
            <a:ext cx="2016224" cy="57606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Флажки</a:t>
            </a:r>
          </a:p>
        </p:txBody>
      </p:sp>
      <p:sp>
        <p:nvSpPr>
          <p:cNvPr id="7" name="Прямоугольник 6"/>
          <p:cNvSpPr/>
          <p:nvPr/>
        </p:nvSpPr>
        <p:spPr>
          <a:xfrm>
            <a:off x="8903518" y="2575191"/>
            <a:ext cx="2016224" cy="57606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Переключатели</a:t>
            </a:r>
            <a:endParaRPr lang="ru-RU" dirty="0"/>
          </a:p>
        </p:txBody>
      </p:sp>
      <p:sp>
        <p:nvSpPr>
          <p:cNvPr id="8" name="Скругленный прямоугольник 7"/>
          <p:cNvSpPr/>
          <p:nvPr/>
        </p:nvSpPr>
        <p:spPr>
          <a:xfrm>
            <a:off x="1149670" y="3516315"/>
            <a:ext cx="2304256" cy="576064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QPushButton</a:t>
            </a:r>
            <a:endParaRPr lang="en-US" dirty="0" smtClean="0"/>
          </a:p>
        </p:txBody>
      </p:sp>
      <p:sp>
        <p:nvSpPr>
          <p:cNvPr id="9" name="Скругленный прямоугольник 8"/>
          <p:cNvSpPr/>
          <p:nvPr/>
        </p:nvSpPr>
        <p:spPr>
          <a:xfrm>
            <a:off x="4943078" y="3933056"/>
            <a:ext cx="2304256" cy="576064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QCheckBox</a:t>
            </a:r>
            <a:endParaRPr lang="en-US" dirty="0" smtClean="0"/>
          </a:p>
        </p:txBody>
      </p:sp>
      <p:sp>
        <p:nvSpPr>
          <p:cNvPr id="10" name="Скругленный прямоугольник 9"/>
          <p:cNvSpPr/>
          <p:nvPr/>
        </p:nvSpPr>
        <p:spPr>
          <a:xfrm>
            <a:off x="8759502" y="3327546"/>
            <a:ext cx="2304256" cy="576064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QRadioButton</a:t>
            </a:r>
            <a:endParaRPr lang="en-US" dirty="0" smtClean="0"/>
          </a:p>
        </p:txBody>
      </p:sp>
      <p:sp>
        <p:nvSpPr>
          <p:cNvPr id="11" name="Скругленный прямоугольник 10"/>
          <p:cNvSpPr/>
          <p:nvPr/>
        </p:nvSpPr>
        <p:spPr>
          <a:xfrm>
            <a:off x="1149670" y="4244779"/>
            <a:ext cx="2304256" cy="576064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QToolButton</a:t>
            </a:r>
            <a:endParaRPr lang="en-US" dirty="0" smtClean="0"/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80" y="4957649"/>
            <a:ext cx="3063835" cy="1501539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45"/>
          <a:stretch/>
        </p:blipFill>
        <p:spPr>
          <a:xfrm>
            <a:off x="4596148" y="4820843"/>
            <a:ext cx="2998116" cy="1506813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8478" y="4221088"/>
            <a:ext cx="2263861" cy="2198242"/>
          </a:xfrm>
          <a:prstGeom prst="rect">
            <a:avLst/>
          </a:prstGeom>
        </p:spPr>
      </p:pic>
      <p:cxnSp>
        <p:nvCxnSpPr>
          <p:cNvPr id="16" name="Прямая со стрелкой 15"/>
          <p:cNvCxnSpPr>
            <a:stCxn id="4" idx="1"/>
            <a:endCxn id="5" idx="3"/>
          </p:cNvCxnSpPr>
          <p:nvPr/>
        </p:nvCxnSpPr>
        <p:spPr>
          <a:xfrm flipH="1">
            <a:off x="3309910" y="1952836"/>
            <a:ext cx="1633168" cy="88194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 стрелкой 17"/>
          <p:cNvCxnSpPr>
            <a:stCxn id="4" idx="2"/>
            <a:endCxn id="6" idx="0"/>
          </p:cNvCxnSpPr>
          <p:nvPr/>
        </p:nvCxnSpPr>
        <p:spPr>
          <a:xfrm>
            <a:off x="6095206" y="2276872"/>
            <a:ext cx="8457" cy="66337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 стрелкой 19"/>
          <p:cNvCxnSpPr>
            <a:stCxn id="4" idx="3"/>
            <a:endCxn id="7" idx="1"/>
          </p:cNvCxnSpPr>
          <p:nvPr/>
        </p:nvCxnSpPr>
        <p:spPr>
          <a:xfrm>
            <a:off x="7247334" y="1952836"/>
            <a:ext cx="1656184" cy="91038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6161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GUI. </a:t>
            </a:r>
            <a:r>
              <a:rPr lang="ru-RU" dirty="0"/>
              <a:t>Элементы </a:t>
            </a:r>
            <a:r>
              <a:rPr lang="ru-RU" dirty="0" smtClean="0"/>
              <a:t>управления. Кнопки.</a:t>
            </a:r>
            <a:endParaRPr lang="ru-RU" dirty="0"/>
          </a:p>
        </p:txBody>
      </p:sp>
      <p:graphicFrame>
        <p:nvGraphicFramePr>
          <p:cNvPr id="8" name="Таблица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3789462"/>
              </p:ext>
            </p:extLst>
          </p:nvPr>
        </p:nvGraphicFramePr>
        <p:xfrm>
          <a:off x="3574926" y="1747404"/>
          <a:ext cx="8424936" cy="4932862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2164802"/>
                <a:gridCol w="6260134"/>
              </a:tblGrid>
              <a:tr h="46781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Описание</a:t>
                      </a:r>
                      <a:endParaRPr lang="ru-RU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807452">
                <a:tc>
                  <a:txBody>
                    <a:bodyPr/>
                    <a:lstStyle/>
                    <a:p>
                      <a:r>
                        <a:rPr lang="en-US" dirty="0" smtClean="0"/>
                        <a:t>Normal</a:t>
                      </a:r>
                      <a:r>
                        <a:rPr lang="en-US" baseline="0" dirty="0" smtClean="0"/>
                        <a:t> Button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После отпускания</a:t>
                      </a:r>
                      <a:r>
                        <a:rPr lang="ru-RU" baseline="0" dirty="0" smtClean="0"/>
                        <a:t> кнопка всегда возвращается в свое исходное положение.</a:t>
                      </a:r>
                      <a:endParaRPr lang="ru-RU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502677">
                <a:tc>
                  <a:txBody>
                    <a:bodyPr/>
                    <a:lstStyle/>
                    <a:p>
                      <a:r>
                        <a:rPr lang="ru-RU" dirty="0" smtClean="0"/>
                        <a:t>Способ</a:t>
                      </a:r>
                      <a:r>
                        <a:rPr lang="ru-RU" baseline="0" dirty="0" smtClean="0"/>
                        <a:t> создания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В</a:t>
                      </a:r>
                      <a:r>
                        <a:rPr lang="ru-RU" baseline="0" dirty="0" smtClean="0"/>
                        <a:t> коде</a:t>
                      </a:r>
                      <a:r>
                        <a:rPr lang="ru-RU" dirty="0" smtClean="0"/>
                        <a:t>:</a:t>
                      </a:r>
                    </a:p>
                    <a:p>
                      <a:r>
                        <a:rPr lang="en-US" dirty="0" err="1" smtClean="0"/>
                        <a:t>QPushButton</a:t>
                      </a:r>
                      <a:r>
                        <a:rPr lang="en-US" baseline="0" dirty="0" smtClean="0"/>
                        <a:t> *</a:t>
                      </a:r>
                      <a:r>
                        <a:rPr lang="en-US" baseline="0" dirty="0" err="1" smtClean="0"/>
                        <a:t>pbtn</a:t>
                      </a:r>
                      <a:r>
                        <a:rPr lang="en-US" baseline="0" dirty="0" smtClean="0"/>
                        <a:t> = new </a:t>
                      </a:r>
                      <a:r>
                        <a:rPr lang="en-US" baseline="0" dirty="0" err="1" smtClean="0"/>
                        <a:t>QPushButton</a:t>
                      </a:r>
                      <a:r>
                        <a:rPr lang="en-US" baseline="0" dirty="0" smtClean="0"/>
                        <a:t> (“</a:t>
                      </a:r>
                      <a:r>
                        <a:rPr lang="ru-RU" baseline="0" dirty="0" err="1" smtClean="0"/>
                        <a:t>текст_на_кнопке</a:t>
                      </a:r>
                      <a:r>
                        <a:rPr lang="en-US" baseline="0" dirty="0" smtClean="0"/>
                        <a:t>”);</a:t>
                      </a:r>
                      <a:endParaRPr lang="ru-RU" baseline="0" dirty="0" smtClean="0"/>
                    </a:p>
                    <a:p>
                      <a:r>
                        <a:rPr lang="ru-RU" baseline="0" dirty="0" smtClean="0"/>
                        <a:t>или</a:t>
                      </a:r>
                    </a:p>
                    <a:p>
                      <a:r>
                        <a:rPr lang="ru-RU" dirty="0" smtClean="0"/>
                        <a:t>В </a:t>
                      </a:r>
                      <a:r>
                        <a:rPr lang="en-US" dirty="0" err="1" smtClean="0"/>
                        <a:t>QtDesigner</a:t>
                      </a:r>
                      <a:r>
                        <a:rPr lang="en-US" dirty="0" smtClean="0"/>
                        <a:t>:</a:t>
                      </a:r>
                      <a:r>
                        <a:rPr lang="ru-RU" baseline="0" dirty="0" smtClean="0"/>
                        <a:t> (</a:t>
                      </a:r>
                      <a:r>
                        <a:rPr lang="ru-RU" dirty="0" smtClean="0"/>
                        <a:t>Просто</a:t>
                      </a:r>
                      <a:r>
                        <a:rPr lang="ru-RU" baseline="0" dirty="0" smtClean="0"/>
                        <a:t> «перенести» </a:t>
                      </a:r>
                      <a:r>
                        <a:rPr lang="ru-RU" baseline="0" dirty="0" err="1" smtClean="0"/>
                        <a:t>виджет</a:t>
                      </a:r>
                      <a:r>
                        <a:rPr lang="ru-RU" baseline="0" dirty="0" smtClean="0"/>
                        <a:t> на форму)</a:t>
                      </a:r>
                    </a:p>
                    <a:p>
                      <a:endParaRPr lang="ru-RU" dirty="0" smtClean="0"/>
                    </a:p>
                    <a:p>
                      <a:endParaRPr lang="ru-RU" dirty="0" smtClean="0"/>
                    </a:p>
                    <a:p>
                      <a:endParaRPr lang="ru-RU" dirty="0" smtClean="0"/>
                    </a:p>
                    <a:p>
                      <a:r>
                        <a:rPr lang="ru-RU" dirty="0" smtClean="0"/>
                        <a:t>И задать свойства:</a:t>
                      </a:r>
                    </a:p>
                    <a:p>
                      <a:r>
                        <a:rPr lang="ru-RU" dirty="0" smtClean="0"/>
                        <a:t>(имя,</a:t>
                      </a:r>
                      <a:r>
                        <a:rPr lang="ru-RU" baseline="0" dirty="0" smtClean="0"/>
                        <a:t> текст, </a:t>
                      </a:r>
                    </a:p>
                    <a:p>
                      <a:r>
                        <a:rPr lang="ru-RU" baseline="0" dirty="0" smtClean="0"/>
                        <a:t>политику размера и т.п.</a:t>
                      </a:r>
                      <a:r>
                        <a:rPr lang="ru-RU" dirty="0" smtClean="0"/>
                        <a:t>)</a:t>
                      </a:r>
                    </a:p>
                    <a:p>
                      <a:endParaRPr lang="ru-RU" dirty="0" smtClean="0"/>
                    </a:p>
                    <a:p>
                      <a:endParaRPr lang="ru-RU" dirty="0"/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2365" y="4437112"/>
            <a:ext cx="2428875" cy="74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3815" y="4941168"/>
            <a:ext cx="3408769" cy="15196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3" name="Picture 9"/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566" y="1772816"/>
            <a:ext cx="3139062" cy="49314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68487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GUI. </a:t>
            </a:r>
            <a:r>
              <a:rPr lang="ru-RU" dirty="0"/>
              <a:t>Элементы </a:t>
            </a:r>
            <a:r>
              <a:rPr lang="ru-RU" dirty="0" smtClean="0"/>
              <a:t>управления. Кнопки.</a:t>
            </a:r>
            <a:endParaRPr lang="ru-RU" dirty="0"/>
          </a:p>
        </p:txBody>
      </p:sp>
      <p:graphicFrame>
        <p:nvGraphicFramePr>
          <p:cNvPr id="8" name="Таблица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4028866"/>
              </p:ext>
            </p:extLst>
          </p:nvPr>
        </p:nvGraphicFramePr>
        <p:xfrm>
          <a:off x="550590" y="1484784"/>
          <a:ext cx="11449272" cy="5040559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2941910"/>
                <a:gridCol w="8507362"/>
              </a:tblGrid>
              <a:tr h="493523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Описание</a:t>
                      </a:r>
                      <a:endParaRPr lang="ru-RU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851834">
                <a:tc>
                  <a:txBody>
                    <a:bodyPr/>
                    <a:lstStyle/>
                    <a:p>
                      <a:r>
                        <a:rPr lang="en-US" baseline="0" dirty="0" smtClean="0"/>
                        <a:t>Toggle Button</a:t>
                      </a:r>
                      <a:endParaRPr lang="ru-RU" baseline="0" dirty="0" smtClean="0"/>
                    </a:p>
                    <a:p>
                      <a:r>
                        <a:rPr lang="ru-RU" baseline="0" dirty="0" smtClean="0"/>
                        <a:t>(«Выключатель»)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Может</a:t>
                      </a:r>
                      <a:r>
                        <a:rPr lang="ru-RU" baseline="0" dirty="0" smtClean="0"/>
                        <a:t> быть в двух состояниях: нажатом или не нажатом, которые соответствуют положениям «включено» или «выключено».</a:t>
                      </a:r>
                      <a:endParaRPr lang="ru-RU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695202">
                <a:tc>
                  <a:txBody>
                    <a:bodyPr/>
                    <a:lstStyle/>
                    <a:p>
                      <a:r>
                        <a:rPr lang="ru-RU" dirty="0" smtClean="0"/>
                        <a:t>Способ</a:t>
                      </a:r>
                      <a:r>
                        <a:rPr lang="ru-RU" baseline="0" dirty="0" smtClean="0"/>
                        <a:t> создания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В</a:t>
                      </a:r>
                      <a:r>
                        <a:rPr lang="ru-RU" baseline="0" dirty="0" smtClean="0"/>
                        <a:t> коде</a:t>
                      </a:r>
                      <a:r>
                        <a:rPr lang="ru-RU" dirty="0" smtClean="0"/>
                        <a:t>:</a:t>
                      </a:r>
                    </a:p>
                    <a:p>
                      <a:endParaRPr lang="en-US" baseline="0" dirty="0" smtClean="0"/>
                    </a:p>
                    <a:p>
                      <a:r>
                        <a:rPr lang="ru-RU" baseline="0" dirty="0" smtClean="0"/>
                        <a:t>или</a:t>
                      </a:r>
                    </a:p>
                    <a:p>
                      <a:r>
                        <a:rPr lang="ru-RU" dirty="0" smtClean="0"/>
                        <a:t>В </a:t>
                      </a:r>
                      <a:r>
                        <a:rPr lang="en-US" dirty="0" err="1" smtClean="0"/>
                        <a:t>QtDesigner</a:t>
                      </a:r>
                      <a:r>
                        <a:rPr lang="en-US" dirty="0" smtClean="0"/>
                        <a:t>:</a:t>
                      </a:r>
                      <a:r>
                        <a:rPr lang="ru-RU" baseline="0" dirty="0" smtClean="0"/>
                        <a:t> (</a:t>
                      </a:r>
                      <a:r>
                        <a:rPr lang="ru-RU" dirty="0" smtClean="0"/>
                        <a:t>Просто</a:t>
                      </a:r>
                      <a:r>
                        <a:rPr lang="ru-RU" baseline="0" dirty="0" smtClean="0"/>
                        <a:t> «перенести» </a:t>
                      </a:r>
                      <a:r>
                        <a:rPr lang="ru-RU" baseline="0" dirty="0" err="1" smtClean="0"/>
                        <a:t>виджет</a:t>
                      </a:r>
                      <a:r>
                        <a:rPr lang="ru-RU" baseline="0" dirty="0" smtClean="0"/>
                        <a:t> на форму)</a:t>
                      </a:r>
                    </a:p>
                    <a:p>
                      <a:endParaRPr lang="ru-RU" dirty="0" smtClean="0"/>
                    </a:p>
                    <a:p>
                      <a:endParaRPr lang="ru-RU" dirty="0" smtClean="0"/>
                    </a:p>
                    <a:p>
                      <a:endParaRPr lang="ru-RU" dirty="0" smtClean="0"/>
                    </a:p>
                    <a:p>
                      <a:r>
                        <a:rPr lang="ru-RU" dirty="0" smtClean="0"/>
                        <a:t>И задать свойства:</a:t>
                      </a:r>
                    </a:p>
                    <a:p>
                      <a:r>
                        <a:rPr lang="ru-RU" dirty="0" smtClean="0"/>
                        <a:t>(</a:t>
                      </a:r>
                      <a:r>
                        <a:rPr lang="en-US" dirty="0" err="1" smtClean="0"/>
                        <a:t>QAbstractButton</a:t>
                      </a:r>
                      <a:r>
                        <a:rPr lang="en-US" dirty="0" smtClean="0"/>
                        <a:t>-&gt;checkable)</a:t>
                      </a:r>
                      <a:endParaRPr lang="ru-RU" dirty="0" smtClean="0"/>
                    </a:p>
                    <a:p>
                      <a:endParaRPr lang="ru-RU" dirty="0"/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5046" y="2924943"/>
            <a:ext cx="6480000" cy="544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5366" y="4005064"/>
            <a:ext cx="3060000" cy="249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47393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GUI. </a:t>
            </a:r>
            <a:r>
              <a:rPr lang="ru-RU" dirty="0"/>
              <a:t>Элементы </a:t>
            </a:r>
            <a:r>
              <a:rPr lang="ru-RU" dirty="0" smtClean="0"/>
              <a:t>управления. Кнопки.</a:t>
            </a:r>
            <a:endParaRPr lang="ru-RU" dirty="0"/>
          </a:p>
        </p:txBody>
      </p:sp>
      <p:graphicFrame>
        <p:nvGraphicFramePr>
          <p:cNvPr id="8" name="Таблица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4261411"/>
              </p:ext>
            </p:extLst>
          </p:nvPr>
        </p:nvGraphicFramePr>
        <p:xfrm>
          <a:off x="550590" y="1484784"/>
          <a:ext cx="11449272" cy="5040559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2941910"/>
                <a:gridCol w="8507362"/>
              </a:tblGrid>
              <a:tr h="493523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Описание</a:t>
                      </a:r>
                      <a:endParaRPr lang="ru-RU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851834">
                <a:tc>
                  <a:txBody>
                    <a:bodyPr/>
                    <a:lstStyle/>
                    <a:p>
                      <a:r>
                        <a:rPr lang="en-US" baseline="0" dirty="0" smtClean="0"/>
                        <a:t>Flat Button</a:t>
                      </a:r>
                      <a:endParaRPr lang="ru-RU" baseline="0" dirty="0" smtClean="0"/>
                    </a:p>
                    <a:p>
                      <a:r>
                        <a:rPr lang="ru-RU" baseline="0" dirty="0" smtClean="0"/>
                        <a:t>(«Плоская кнопка»)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По функционалу</a:t>
                      </a:r>
                      <a:r>
                        <a:rPr lang="ru-RU" baseline="0" dirty="0" smtClean="0"/>
                        <a:t> аналогична обычной кнопке, отличается только внешним видом</a:t>
                      </a:r>
                      <a:r>
                        <a:rPr lang="en-US" baseline="0" dirty="0" smtClean="0"/>
                        <a:t> (</a:t>
                      </a:r>
                      <a:r>
                        <a:rPr lang="ru-RU" baseline="0" dirty="0" smtClean="0"/>
                        <a:t>контуры этой кнопки не видны</a:t>
                      </a:r>
                      <a:r>
                        <a:rPr lang="en-US" baseline="0" dirty="0" smtClean="0"/>
                        <a:t>)</a:t>
                      </a:r>
                      <a:r>
                        <a:rPr lang="ru-RU" baseline="0" dirty="0" smtClean="0"/>
                        <a:t>.</a:t>
                      </a:r>
                      <a:r>
                        <a:rPr lang="en-US" baseline="0" dirty="0" smtClean="0"/>
                        <a:t> </a:t>
                      </a:r>
                      <a:endParaRPr lang="ru-RU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695202">
                <a:tc>
                  <a:txBody>
                    <a:bodyPr/>
                    <a:lstStyle/>
                    <a:p>
                      <a:r>
                        <a:rPr lang="ru-RU" dirty="0" smtClean="0"/>
                        <a:t>Способ</a:t>
                      </a:r>
                      <a:r>
                        <a:rPr lang="ru-RU" baseline="0" dirty="0" smtClean="0"/>
                        <a:t> создания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В</a:t>
                      </a:r>
                      <a:r>
                        <a:rPr lang="ru-RU" baseline="0" dirty="0" smtClean="0"/>
                        <a:t> коде</a:t>
                      </a:r>
                      <a:r>
                        <a:rPr lang="ru-RU" dirty="0" smtClean="0"/>
                        <a:t>:</a:t>
                      </a:r>
                    </a:p>
                    <a:p>
                      <a:endParaRPr lang="en-US" b="1" baseline="0" dirty="0" smtClean="0"/>
                    </a:p>
                    <a:p>
                      <a:endParaRPr lang="en-US" baseline="0" dirty="0" smtClean="0"/>
                    </a:p>
                    <a:p>
                      <a:endParaRPr lang="en-US" baseline="0" dirty="0" smtClean="0"/>
                    </a:p>
                    <a:p>
                      <a:r>
                        <a:rPr lang="ru-RU" baseline="0" dirty="0" smtClean="0"/>
                        <a:t>Или</a:t>
                      </a:r>
                      <a:endParaRPr lang="en-US" baseline="0" dirty="0" smtClean="0"/>
                    </a:p>
                    <a:p>
                      <a:r>
                        <a:rPr lang="ru-RU" dirty="0" smtClean="0"/>
                        <a:t>В </a:t>
                      </a:r>
                      <a:r>
                        <a:rPr lang="en-US" dirty="0" err="1" smtClean="0"/>
                        <a:t>QtDesigner</a:t>
                      </a:r>
                      <a:r>
                        <a:rPr lang="en-US" dirty="0" smtClean="0"/>
                        <a:t>:</a:t>
                      </a:r>
                      <a:r>
                        <a:rPr lang="ru-RU" baseline="0" dirty="0" smtClean="0"/>
                        <a:t> (</a:t>
                      </a:r>
                      <a:r>
                        <a:rPr lang="ru-RU" dirty="0" smtClean="0"/>
                        <a:t>Просто</a:t>
                      </a:r>
                      <a:r>
                        <a:rPr lang="ru-RU" baseline="0" dirty="0" smtClean="0"/>
                        <a:t> «перенести» </a:t>
                      </a:r>
                      <a:r>
                        <a:rPr lang="ru-RU" baseline="0" dirty="0" err="1" smtClean="0"/>
                        <a:t>виджет</a:t>
                      </a:r>
                      <a:r>
                        <a:rPr lang="ru-RU" baseline="0" dirty="0" smtClean="0"/>
                        <a:t> на форму)</a:t>
                      </a:r>
                    </a:p>
                    <a:p>
                      <a:endParaRPr lang="ru-RU" dirty="0" smtClean="0"/>
                    </a:p>
                    <a:p>
                      <a:endParaRPr lang="ru-RU" dirty="0" smtClean="0"/>
                    </a:p>
                    <a:p>
                      <a:endParaRPr lang="ru-RU" dirty="0" smtClean="0"/>
                    </a:p>
                    <a:p>
                      <a:r>
                        <a:rPr lang="ru-RU" dirty="0" smtClean="0"/>
                        <a:t>И задать свойства:</a:t>
                      </a:r>
                    </a:p>
                    <a:p>
                      <a:r>
                        <a:rPr lang="ru-RU" dirty="0" smtClean="0"/>
                        <a:t>(</a:t>
                      </a:r>
                      <a:r>
                        <a:rPr lang="en-US" dirty="0" err="1" smtClean="0"/>
                        <a:t>QPushButton</a:t>
                      </a:r>
                      <a:r>
                        <a:rPr lang="en-US" dirty="0" smtClean="0"/>
                        <a:t>-&gt;flat)</a:t>
                      </a:r>
                      <a:endParaRPr lang="ru-RU" dirty="0" smtClean="0"/>
                    </a:p>
                    <a:p>
                      <a:endParaRPr lang="ru-RU" dirty="0"/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5285" y="4725144"/>
            <a:ext cx="4924161" cy="1285562"/>
          </a:xfrm>
          <a:prstGeom prst="rect">
            <a:avLst/>
          </a:prstGeom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19" b="16581"/>
          <a:stretch/>
        </p:blipFill>
        <p:spPr bwMode="auto">
          <a:xfrm>
            <a:off x="4511030" y="2924944"/>
            <a:ext cx="6182578" cy="1008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91276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GUI. </a:t>
            </a:r>
            <a:r>
              <a:rPr lang="ru-RU" dirty="0"/>
              <a:t>Элементы </a:t>
            </a:r>
            <a:r>
              <a:rPr lang="ru-RU" dirty="0" smtClean="0"/>
              <a:t>управления. Файл ресурсов.</a:t>
            </a:r>
            <a:endParaRPr lang="ru-RU" dirty="0"/>
          </a:p>
        </p:txBody>
      </p:sp>
      <p:pic>
        <p:nvPicPr>
          <p:cNvPr id="4098" name="Picture 2" descr="Сборка ресурсов в приложении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5165" y="2544658"/>
            <a:ext cx="5743575" cy="3000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94606" y="1628800"/>
            <a:ext cx="5112568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200" dirty="0" smtClean="0"/>
              <a:t>Resource Collection Files </a:t>
            </a:r>
            <a:r>
              <a:rPr lang="ru-RU" sz="2200" dirty="0" smtClean="0"/>
              <a:t>- </a:t>
            </a:r>
            <a:r>
              <a:rPr lang="en-US" sz="2200" dirty="0" smtClean="0"/>
              <a:t>.</a:t>
            </a:r>
            <a:r>
              <a:rPr lang="en-US" sz="2200" dirty="0" err="1" smtClean="0"/>
              <a:t>qrc</a:t>
            </a:r>
            <a:r>
              <a:rPr lang="en-US" sz="2200" dirty="0" smtClean="0"/>
              <a:t> – </a:t>
            </a:r>
            <a:r>
              <a:rPr lang="ru-RU" sz="2200" dirty="0" smtClean="0"/>
              <a:t>файл</a:t>
            </a:r>
          </a:p>
          <a:p>
            <a:pPr algn="just"/>
            <a:endParaRPr lang="ru-RU" sz="2200" dirty="0" smtClean="0"/>
          </a:p>
          <a:p>
            <a:pPr algn="just"/>
            <a:r>
              <a:rPr lang="ru-RU" sz="2200" dirty="0" smtClean="0"/>
              <a:t>	Все файлы ресурсов объединяются в 1 модуль, который может быть частью исполняемой программы или может поставляться отдельным файлом.</a:t>
            </a:r>
          </a:p>
          <a:p>
            <a:pPr algn="just"/>
            <a:r>
              <a:rPr lang="ru-RU" sz="2200" dirty="0" smtClean="0"/>
              <a:t>	Благодаря такому подходу решаются 2 проблемы:</a:t>
            </a:r>
          </a:p>
          <a:p>
            <a:pPr algn="just"/>
            <a:r>
              <a:rPr lang="ru-RU" sz="2200" dirty="0" smtClean="0"/>
              <a:t>1). Кроссплатформенность (т.к. отсутствует зависимость от файловой системы);</a:t>
            </a:r>
          </a:p>
          <a:p>
            <a:pPr algn="just"/>
            <a:r>
              <a:rPr lang="ru-RU" sz="2200" dirty="0" smtClean="0"/>
              <a:t>2). Упрощение внесения глобальных изменений в интерфейс приложения.</a:t>
            </a:r>
            <a:endParaRPr lang="ru-RU" sz="2200" dirty="0"/>
          </a:p>
        </p:txBody>
      </p:sp>
    </p:spTree>
    <p:extLst>
      <p:ext uri="{BB962C8B-B14F-4D97-AF65-F5344CB8AC3E}">
        <p14:creationId xmlns:p14="http://schemas.microsoft.com/office/powerpoint/2010/main" val="1316302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GUI. </a:t>
            </a:r>
            <a:r>
              <a:rPr lang="ru-RU" dirty="0"/>
              <a:t>Элементы </a:t>
            </a:r>
            <a:r>
              <a:rPr lang="ru-RU" dirty="0" smtClean="0"/>
              <a:t>управления. Файл ресурсов.</a:t>
            </a:r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>
            <a:off x="694606" y="1412776"/>
            <a:ext cx="1065718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200" dirty="0" smtClean="0"/>
              <a:t>Шаг 1. Создадим свой файл ресурсов:</a:t>
            </a:r>
          </a:p>
          <a:p>
            <a:pPr algn="ctr"/>
            <a:r>
              <a:rPr lang="en-US" sz="2200" dirty="0" err="1" smtClean="0"/>
              <a:t>Ctrl+N</a:t>
            </a:r>
            <a:r>
              <a:rPr lang="en-US" sz="2200" dirty="0" smtClean="0"/>
              <a:t>…</a:t>
            </a:r>
            <a:endParaRPr lang="ru-RU" sz="2200" dirty="0" smtClean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0674" y="2198620"/>
            <a:ext cx="6385047" cy="404675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94605" y="6227174"/>
            <a:ext cx="1065718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200" dirty="0" smtClean="0"/>
              <a:t>*Проверьте наличие файла ресурсов в </a:t>
            </a:r>
            <a:r>
              <a:rPr lang="en-US" sz="2200" dirty="0" smtClean="0"/>
              <a:t>.pro </a:t>
            </a:r>
            <a:r>
              <a:rPr lang="ru-RU" sz="2200" dirty="0" smtClean="0"/>
              <a:t>файле (</a:t>
            </a:r>
            <a:r>
              <a:rPr lang="en-US" sz="2200" dirty="0" smtClean="0"/>
              <a:t>RESOURCES+=</a:t>
            </a:r>
            <a:r>
              <a:rPr lang="ru-RU" sz="2200" dirty="0" smtClean="0"/>
              <a:t>ресурс</a:t>
            </a:r>
            <a:r>
              <a:rPr lang="en-US" sz="2200" dirty="0" smtClean="0"/>
              <a:t>.</a:t>
            </a:r>
            <a:r>
              <a:rPr lang="en-US" sz="2200" dirty="0" err="1" smtClean="0"/>
              <a:t>qrc</a:t>
            </a:r>
            <a:r>
              <a:rPr lang="ru-RU" sz="2200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018577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2598" y="404664"/>
            <a:ext cx="10971372" cy="990600"/>
          </a:xfrm>
        </p:spPr>
        <p:txBody>
          <a:bodyPr/>
          <a:lstStyle/>
          <a:p>
            <a:pPr algn="ctr"/>
            <a:r>
              <a:rPr lang="ru-RU" dirty="0" smtClean="0"/>
              <a:t>Файл </a:t>
            </a:r>
            <a:r>
              <a:rPr lang="ru-RU" dirty="0"/>
              <a:t>ресурсов</a:t>
            </a:r>
            <a:r>
              <a:rPr lang="ru-RU" dirty="0" smtClean="0"/>
              <a:t>. Добавление префикса.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34" r="34833" b="31271"/>
          <a:stretch/>
        </p:blipFill>
        <p:spPr>
          <a:xfrm>
            <a:off x="5879182" y="1772816"/>
            <a:ext cx="5790362" cy="4821030"/>
          </a:xfrm>
        </p:spPr>
      </p:pic>
      <p:sp>
        <p:nvSpPr>
          <p:cNvPr id="5" name="TextBox 4"/>
          <p:cNvSpPr txBox="1"/>
          <p:nvPr/>
        </p:nvSpPr>
        <p:spPr>
          <a:xfrm>
            <a:off x="406574" y="1772816"/>
            <a:ext cx="5472607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200" dirty="0" smtClean="0"/>
              <a:t>	Чтобы </a:t>
            </a:r>
            <a:r>
              <a:rPr lang="ru-RU" sz="2200" dirty="0"/>
              <a:t>использовать необходимые ресурсы, в данном случае картинки, в коде, необходимо установить префикс. </a:t>
            </a:r>
            <a:endParaRPr lang="ru-RU" sz="2200" dirty="0" smtClean="0"/>
          </a:p>
          <a:p>
            <a:pPr algn="just"/>
            <a:r>
              <a:rPr lang="ru-RU" sz="2200" dirty="0" smtClean="0"/>
              <a:t>	Префиксов </a:t>
            </a:r>
            <a:r>
              <a:rPr lang="ru-RU" sz="2200" dirty="0"/>
              <a:t>можно создать несколько и в каждый добавлять нужные ресурсы. Каждый префикс должен начинаться с символа </a:t>
            </a:r>
            <a:r>
              <a:rPr lang="ru-RU" sz="2200" dirty="0" smtClean="0"/>
              <a:t>/</a:t>
            </a:r>
            <a:r>
              <a:rPr lang="ru-RU" sz="2200" dirty="0"/>
              <a:t> </a:t>
            </a:r>
            <a:r>
              <a:rPr lang="ru-RU" sz="2200" dirty="0" smtClean="0"/>
              <a:t>, </a:t>
            </a:r>
            <a:r>
              <a:rPr lang="ru-RU" sz="2200" dirty="0"/>
              <a:t>например, /</a:t>
            </a:r>
            <a:r>
              <a:rPr lang="ru-RU" sz="2200" dirty="0" err="1" smtClean="0"/>
              <a:t>resource</a:t>
            </a:r>
            <a:r>
              <a:rPr lang="ru-RU" sz="2200" dirty="0" smtClean="0"/>
              <a:t>.</a:t>
            </a:r>
          </a:p>
          <a:p>
            <a:pPr algn="just"/>
            <a:r>
              <a:rPr lang="ru-RU" sz="2200" dirty="0" smtClean="0"/>
              <a:t>(Хотя я в своем проекте оставила префикс «/»)</a:t>
            </a:r>
            <a:endParaRPr lang="ru-RU" sz="2200" dirty="0"/>
          </a:p>
        </p:txBody>
      </p:sp>
      <p:sp>
        <p:nvSpPr>
          <p:cNvPr id="6" name="TextBox 5"/>
          <p:cNvSpPr txBox="1"/>
          <p:nvPr/>
        </p:nvSpPr>
        <p:spPr>
          <a:xfrm>
            <a:off x="406574" y="1196752"/>
            <a:ext cx="1123324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200" dirty="0" smtClean="0"/>
              <a:t>Шаг 2. Добавление префикса</a:t>
            </a:r>
            <a:endParaRPr lang="ru-RU" sz="2200" dirty="0"/>
          </a:p>
        </p:txBody>
      </p:sp>
    </p:spTree>
    <p:extLst>
      <p:ext uri="{BB962C8B-B14F-4D97-AF65-F5344CB8AC3E}">
        <p14:creationId xmlns:p14="http://schemas.microsoft.com/office/powerpoint/2010/main" val="2507651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518" y="507349"/>
            <a:ext cx="10971372" cy="9906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GUI. </a:t>
            </a:r>
            <a:r>
              <a:rPr lang="ru-RU" dirty="0"/>
              <a:t>Элементы управления. </a:t>
            </a:r>
            <a:r>
              <a:rPr lang="ru-RU" dirty="0" smtClean="0"/>
              <a:t>Добавление файлов.</a:t>
            </a:r>
            <a:endParaRPr lang="ru-RU" dirty="0"/>
          </a:p>
        </p:txBody>
      </p:sp>
      <p:pic>
        <p:nvPicPr>
          <p:cNvPr id="6" name="Объект 5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56" t="4443" r="34285" b="28349"/>
          <a:stretch/>
        </p:blipFill>
        <p:spPr>
          <a:xfrm>
            <a:off x="6167214" y="1916832"/>
            <a:ext cx="5320828" cy="4357709"/>
          </a:xfrm>
        </p:spPr>
      </p:pic>
      <p:sp>
        <p:nvSpPr>
          <p:cNvPr id="7" name="TextBox 6"/>
          <p:cNvSpPr txBox="1"/>
          <p:nvPr/>
        </p:nvSpPr>
        <p:spPr>
          <a:xfrm>
            <a:off x="550590" y="1916832"/>
            <a:ext cx="547260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200" dirty="0" smtClean="0"/>
              <a:t>	</a:t>
            </a:r>
          </a:p>
          <a:p>
            <a:pPr algn="just"/>
            <a:r>
              <a:rPr lang="ru-RU" sz="2200" dirty="0" smtClean="0"/>
              <a:t>ВАЖНО!</a:t>
            </a:r>
          </a:p>
          <a:p>
            <a:pPr algn="just"/>
            <a:r>
              <a:rPr lang="ru-RU" sz="2200" dirty="0" smtClean="0"/>
              <a:t>Все ресурсы, которые вы хотите добавить в проект должны быть в одной директории с вашим </a:t>
            </a:r>
            <a:r>
              <a:rPr lang="en-US" sz="2200" dirty="0" smtClean="0"/>
              <a:t>.</a:t>
            </a:r>
            <a:r>
              <a:rPr lang="en-US" sz="2200" dirty="0" err="1" smtClean="0"/>
              <a:t>qrc</a:t>
            </a:r>
            <a:r>
              <a:rPr lang="en-US" sz="2200" dirty="0" smtClean="0"/>
              <a:t>-</a:t>
            </a:r>
            <a:r>
              <a:rPr lang="ru-RU" sz="2200" dirty="0" smtClean="0"/>
              <a:t>файлом ресурсов или в поддиректориях.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06574" y="1340768"/>
            <a:ext cx="1123324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200" dirty="0" smtClean="0"/>
              <a:t>Шаг 3. Добавление файлов</a:t>
            </a:r>
            <a:endParaRPr lang="ru-RU" sz="2200" dirty="0"/>
          </a:p>
        </p:txBody>
      </p:sp>
    </p:spTree>
    <p:extLst>
      <p:ext uri="{BB962C8B-B14F-4D97-AF65-F5344CB8AC3E}">
        <p14:creationId xmlns:p14="http://schemas.microsoft.com/office/powerpoint/2010/main" val="1799325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518" y="507349"/>
            <a:ext cx="10971372" cy="9906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GUI. </a:t>
            </a:r>
            <a:r>
              <a:rPr lang="ru-RU" dirty="0"/>
              <a:t>Элементы управления. </a:t>
            </a:r>
            <a:r>
              <a:rPr lang="ru-RU" dirty="0" smtClean="0"/>
              <a:t>Добавление файлов.</a:t>
            </a:r>
            <a:endParaRPr lang="ru-RU" dirty="0"/>
          </a:p>
        </p:txBody>
      </p:sp>
      <p:sp>
        <p:nvSpPr>
          <p:cNvPr id="8" name="TextBox 7"/>
          <p:cNvSpPr txBox="1"/>
          <p:nvPr/>
        </p:nvSpPr>
        <p:spPr>
          <a:xfrm>
            <a:off x="406574" y="1340768"/>
            <a:ext cx="1123324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200" dirty="0" smtClean="0"/>
              <a:t>Шаг 4. Использование ресурсов в коде</a:t>
            </a:r>
            <a:endParaRPr lang="ru-RU" sz="2200" dirty="0"/>
          </a:p>
        </p:txBody>
      </p:sp>
      <p:sp>
        <p:nvSpPr>
          <p:cNvPr id="4" name="TextBox 3"/>
          <p:cNvSpPr txBox="1"/>
          <p:nvPr/>
        </p:nvSpPr>
        <p:spPr>
          <a:xfrm>
            <a:off x="982638" y="2132856"/>
            <a:ext cx="8568952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200" dirty="0" smtClean="0"/>
              <a:t>Добавим картинку на кнопку:</a:t>
            </a:r>
          </a:p>
          <a:p>
            <a:r>
              <a:rPr lang="ru-RU" sz="2200" dirty="0" smtClean="0"/>
              <a:t>1. Создадим директорию </a:t>
            </a:r>
            <a:r>
              <a:rPr lang="en-US" sz="2200" dirty="0" smtClean="0"/>
              <a:t>/images </a:t>
            </a:r>
            <a:r>
              <a:rPr lang="ru-RU" sz="2200" dirty="0" smtClean="0"/>
              <a:t>в директории проекта.</a:t>
            </a:r>
          </a:p>
          <a:p>
            <a:r>
              <a:rPr lang="ru-RU" sz="2200" dirty="0" smtClean="0"/>
              <a:t>2. Добавим туда картинку для кнопки.</a:t>
            </a:r>
          </a:p>
          <a:p>
            <a:r>
              <a:rPr lang="ru-RU" sz="2200" dirty="0" smtClean="0"/>
              <a:t>3. Далее…Создадим 4 вид кнопки – кнопку с картинкой.</a:t>
            </a:r>
          </a:p>
          <a:p>
            <a:r>
              <a:rPr lang="ru-RU" sz="2200" dirty="0" smtClean="0"/>
              <a:t>Ссылка на ресурс в коде будет начинаться с «</a:t>
            </a:r>
            <a:r>
              <a:rPr lang="en-US" sz="2200" dirty="0" smtClean="0"/>
              <a:t>:/</a:t>
            </a:r>
            <a:r>
              <a:rPr lang="ru-RU" sz="2200" dirty="0" smtClean="0"/>
              <a:t>» </a:t>
            </a:r>
          </a:p>
        </p:txBody>
      </p:sp>
    </p:spTree>
    <p:extLst>
      <p:ext uri="{BB962C8B-B14F-4D97-AF65-F5344CB8AC3E}">
        <p14:creationId xmlns:p14="http://schemas.microsoft.com/office/powerpoint/2010/main" val="1900501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GUI. </a:t>
            </a:r>
            <a:r>
              <a:rPr lang="ru-RU" dirty="0"/>
              <a:t>Элементы </a:t>
            </a:r>
            <a:r>
              <a:rPr lang="ru-RU" dirty="0" smtClean="0"/>
              <a:t>управления. Кнопки.</a:t>
            </a:r>
            <a:endParaRPr lang="ru-RU" dirty="0"/>
          </a:p>
        </p:txBody>
      </p:sp>
      <p:graphicFrame>
        <p:nvGraphicFramePr>
          <p:cNvPr id="8" name="Таблица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9719838"/>
              </p:ext>
            </p:extLst>
          </p:nvPr>
        </p:nvGraphicFramePr>
        <p:xfrm>
          <a:off x="550590" y="1484784"/>
          <a:ext cx="11449272" cy="4868024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2232248"/>
                <a:gridCol w="9217024"/>
              </a:tblGrid>
              <a:tr h="493523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Описание</a:t>
                      </a:r>
                      <a:endParaRPr lang="ru-RU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442581">
                <a:tc>
                  <a:txBody>
                    <a:bodyPr/>
                    <a:lstStyle/>
                    <a:p>
                      <a:r>
                        <a:rPr lang="en-US" baseline="0" dirty="0" err="1" smtClean="0"/>
                        <a:t>Pixmap</a:t>
                      </a:r>
                      <a:r>
                        <a:rPr lang="en-US" baseline="0" dirty="0" smtClean="0"/>
                        <a:t> Button</a:t>
                      </a:r>
                      <a:endParaRPr lang="ru-RU" baseline="0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baseline="0" dirty="0" smtClean="0"/>
                        <a:t>Кнопка с изображением</a:t>
                      </a:r>
                      <a:endParaRPr lang="ru-RU" dirty="0" smtClean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695202">
                <a:tc>
                  <a:txBody>
                    <a:bodyPr/>
                    <a:lstStyle/>
                    <a:p>
                      <a:r>
                        <a:rPr lang="ru-RU" dirty="0" smtClean="0"/>
                        <a:t>Способ</a:t>
                      </a:r>
                      <a:r>
                        <a:rPr lang="ru-RU" baseline="0" dirty="0" smtClean="0"/>
                        <a:t> создания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В</a:t>
                      </a:r>
                      <a:r>
                        <a:rPr lang="ru-RU" baseline="0" dirty="0" smtClean="0"/>
                        <a:t> коде</a:t>
                      </a:r>
                      <a:r>
                        <a:rPr lang="ru-RU" dirty="0" smtClean="0"/>
                        <a:t>:</a:t>
                      </a:r>
                    </a:p>
                    <a:p>
                      <a:r>
                        <a:rPr lang="ru-RU" baseline="0" dirty="0" smtClean="0"/>
                        <a:t>1). Поместить изображение в файл ресурсов (если не создан файл ресурсов, то создать его – это на следующем слайде);</a:t>
                      </a:r>
                    </a:p>
                    <a:p>
                      <a:r>
                        <a:rPr lang="ru-RU" baseline="0" dirty="0" smtClean="0"/>
                        <a:t>2). Создать кнопку;</a:t>
                      </a:r>
                    </a:p>
                    <a:p>
                      <a:r>
                        <a:rPr lang="en-US" baseline="0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QPushButton</a:t>
                      </a:r>
                      <a:r>
                        <a:rPr lang="en-US" baseline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baseline="0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pxBtn</a:t>
                      </a:r>
                      <a:r>
                        <a:rPr lang="en-US" baseline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= new </a:t>
                      </a:r>
                      <a:r>
                        <a:rPr lang="en-US" baseline="0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QPushButton</a:t>
                      </a:r>
                      <a:r>
                        <a:rPr lang="en-US" baseline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();</a:t>
                      </a:r>
                    </a:p>
                    <a:p>
                      <a:r>
                        <a:rPr lang="en-US" baseline="0" dirty="0" smtClean="0"/>
                        <a:t>//</a:t>
                      </a:r>
                      <a:r>
                        <a:rPr lang="ru-RU" baseline="0" dirty="0" smtClean="0"/>
                        <a:t>или добавить на форме в </a:t>
                      </a:r>
                      <a:r>
                        <a:rPr lang="en-US" baseline="0" dirty="0" err="1" smtClean="0"/>
                        <a:t>QtDesigner</a:t>
                      </a:r>
                      <a:r>
                        <a:rPr lang="en-US" baseline="0" dirty="0" smtClean="0"/>
                        <a:t>;</a:t>
                      </a:r>
                    </a:p>
                    <a:p>
                      <a:r>
                        <a:rPr lang="en-US" baseline="0" dirty="0" smtClean="0"/>
                        <a:t>3).</a:t>
                      </a:r>
                      <a:r>
                        <a:rPr lang="ru-RU" baseline="0" dirty="0" smtClean="0"/>
                        <a:t> Установить изображение на кнопке методом </a:t>
                      </a:r>
                      <a:r>
                        <a:rPr lang="en-US" baseline="0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setIcon</a:t>
                      </a:r>
                      <a:r>
                        <a:rPr lang="en-US" baseline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():</a:t>
                      </a:r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 </a:t>
                      </a:r>
                    </a:p>
                    <a:p>
                      <a:r>
                        <a:rPr lang="en-US" baseline="0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pxBtn</a:t>
                      </a:r>
                      <a:r>
                        <a:rPr lang="en-US" baseline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&gt;</a:t>
                      </a:r>
                      <a:r>
                        <a:rPr lang="en-US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setIcon</a:t>
                      </a:r>
                      <a:r>
                        <a:rPr lang="en-US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</a:t>
                      </a:r>
                      <a:r>
                        <a:rPr lang="en-US" sz="1800" kern="1200" dirty="0" err="1" smtClean="0"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QIcon</a:t>
                      </a:r>
                      <a:r>
                        <a:rPr lang="en-US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</a:t>
                      </a:r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":/images/arrow.png"</a:t>
                      </a:r>
                      <a:r>
                        <a:rPr lang="en-US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)</a:t>
                      </a:r>
                      <a:r>
                        <a:rPr lang="en-US" dirty="0" smtClean="0"/>
                        <a:t>); </a:t>
                      </a:r>
                    </a:p>
                    <a:p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4).</a:t>
                      </a:r>
                      <a:r>
                        <a:rPr lang="en-US" sz="180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ru-RU" sz="180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Подогнать размер картинки под нужный вам методом </a:t>
                      </a:r>
                      <a:r>
                        <a:rPr lang="en-US" sz="180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setIconSize</a:t>
                      </a:r>
                      <a:r>
                        <a:rPr lang="en-US" sz="1800" kern="1200" baseline="0" dirty="0" smtClean="0"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()</a:t>
                      </a:r>
                      <a:r>
                        <a:rPr lang="ru-RU" sz="180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r>
                        <a:rPr lang="ru-RU" sz="180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В примере размер картинки будет равен размеру кнопки:</a:t>
                      </a:r>
                      <a:endParaRPr lang="en-US" sz="1800" kern="1200" baseline="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baseline="0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pxBtn</a:t>
                      </a:r>
                      <a:r>
                        <a:rPr lang="ru-RU" baseline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</a:t>
                      </a:r>
                      <a:r>
                        <a:rPr lang="en-US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&gt;</a:t>
                      </a:r>
                      <a:r>
                        <a:rPr lang="en-US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setIconSize</a:t>
                      </a:r>
                      <a:r>
                        <a:rPr lang="en-US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</a:t>
                      </a:r>
                      <a:r>
                        <a:rPr lang="en-US" sz="1800" kern="1200" dirty="0" err="1" smtClean="0"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QSize</a:t>
                      </a:r>
                      <a:r>
                        <a:rPr lang="en-US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</a:t>
                      </a:r>
                      <a:r>
                        <a:rPr lang="en-US" sz="1800" kern="1200" dirty="0" err="1" smtClean="0"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pxBtn</a:t>
                      </a:r>
                      <a:r>
                        <a:rPr lang="en-US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-&gt;width(),</a:t>
                      </a:r>
                      <a:r>
                        <a:rPr lang="en-US" sz="1800" kern="1200" dirty="0" err="1" smtClean="0"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pxBtn</a:t>
                      </a:r>
                      <a:r>
                        <a:rPr lang="en-US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-&gt;height()));</a:t>
                      </a:r>
                      <a:endParaRPr lang="ru-RU" dirty="0" smtClean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r>
                        <a:rPr lang="en-US" baseline="0" dirty="0" smtClean="0"/>
                        <a:t>//</a:t>
                      </a:r>
                      <a:r>
                        <a:rPr lang="ru-RU" baseline="0" dirty="0" smtClean="0"/>
                        <a:t>но можно по-другому: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aseline="0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pxBtn</a:t>
                      </a:r>
                      <a:r>
                        <a:rPr lang="en-US" baseline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ru-RU" baseline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</a:t>
                      </a:r>
                      <a:r>
                        <a:rPr lang="en-US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&gt;</a:t>
                      </a:r>
                      <a:r>
                        <a:rPr lang="en-US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setIconSize</a:t>
                      </a:r>
                      <a:r>
                        <a:rPr lang="en-US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</a:t>
                      </a:r>
                      <a:r>
                        <a:rPr lang="en-US" sz="1800" kern="1200" dirty="0" err="1" smtClean="0"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QSize</a:t>
                      </a:r>
                      <a:r>
                        <a:rPr lang="en-US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</a:t>
                      </a:r>
                      <a:r>
                        <a:rPr lang="ru-RU" sz="1800" kern="1200" dirty="0" smtClean="0"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60,60</a:t>
                      </a:r>
                      <a:r>
                        <a:rPr lang="en-US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));//</a:t>
                      </a:r>
                      <a:r>
                        <a:rPr lang="ru-RU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размер</a:t>
                      </a:r>
                      <a:r>
                        <a:rPr lang="ru-RU" baseline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60х60</a:t>
                      </a:r>
                      <a:endParaRPr lang="ru-RU" dirty="0" smtClean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dirty="0" smtClean="0"/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15055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err="1" smtClean="0"/>
              <a:t>Виджеты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 err="1"/>
              <a:t>В</a:t>
            </a:r>
            <a:r>
              <a:rPr lang="ru-RU" dirty="0" err="1" smtClean="0"/>
              <a:t>иджеты</a:t>
            </a:r>
            <a:r>
              <a:rPr lang="ru-RU" dirty="0" smtClean="0"/>
              <a:t> </a:t>
            </a:r>
            <a:r>
              <a:rPr lang="en-US" dirty="0" smtClean="0"/>
              <a:t>GUI:</a:t>
            </a:r>
          </a:p>
          <a:p>
            <a:r>
              <a:rPr lang="ru-RU" dirty="0" smtClean="0"/>
              <a:t>Командные элементы;</a:t>
            </a:r>
          </a:p>
          <a:p>
            <a:r>
              <a:rPr lang="ru-RU" dirty="0" smtClean="0"/>
              <a:t>Элементы выбора;</a:t>
            </a:r>
          </a:p>
          <a:p>
            <a:r>
              <a:rPr lang="ru-RU" dirty="0" smtClean="0"/>
              <a:t>Элементы ввода;</a:t>
            </a:r>
          </a:p>
          <a:p>
            <a:r>
              <a:rPr lang="ru-RU" dirty="0" smtClean="0"/>
              <a:t>Элементы отображения.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54813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/>
              <a:t>Кнопки.</a:t>
            </a:r>
            <a:r>
              <a:rPr lang="en-US" dirty="0"/>
              <a:t> </a:t>
            </a:r>
            <a:r>
              <a:rPr lang="ru-RU" dirty="0" smtClean="0"/>
              <a:t>Взаимодействие с пользователем.</a:t>
            </a:r>
            <a:endParaRPr lang="ru-RU" dirty="0"/>
          </a:p>
        </p:txBody>
      </p:sp>
      <p:graphicFrame>
        <p:nvGraphicFramePr>
          <p:cNvPr id="4" name="Объект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33610133"/>
              </p:ext>
            </p:extLst>
          </p:nvPr>
        </p:nvGraphicFramePr>
        <p:xfrm>
          <a:off x="609600" y="1600200"/>
          <a:ext cx="10971214" cy="212344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597174"/>
                <a:gridCol w="9374040"/>
              </a:tblGrid>
              <a:tr h="370840">
                <a:tc>
                  <a:txBody>
                    <a:bodyPr/>
                    <a:lstStyle/>
                    <a:p>
                      <a:r>
                        <a:rPr lang="ru-RU" dirty="0" smtClean="0"/>
                        <a:t>Сигналы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Описание</a:t>
                      </a:r>
                      <a:endParaRPr lang="ru-RU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clicked()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Отправляется</a:t>
                      </a:r>
                      <a:r>
                        <a:rPr lang="ru-RU" baseline="0" dirty="0" smtClean="0"/>
                        <a:t> при щелчке кнопкой мышки</a:t>
                      </a:r>
                      <a:endParaRPr lang="ru-RU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pressed()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Отправляется</a:t>
                      </a:r>
                      <a:r>
                        <a:rPr lang="ru-RU" baseline="0" dirty="0" smtClean="0"/>
                        <a:t> при нажатии на кнопку мыши</a:t>
                      </a:r>
                      <a:endParaRPr lang="ru-RU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released()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Отправляется при отпускании кнопки мыши</a:t>
                      </a:r>
                      <a:endParaRPr lang="ru-RU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toggled()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Отправляется</a:t>
                      </a:r>
                      <a:r>
                        <a:rPr lang="ru-RU" baseline="0" dirty="0" smtClean="0"/>
                        <a:t> при изменении состояния кнопки, имеющей статус выключателя (</a:t>
                      </a:r>
                      <a:r>
                        <a:rPr lang="en-US" baseline="0" dirty="0" smtClean="0"/>
                        <a:t>Toggle Button</a:t>
                      </a:r>
                      <a:r>
                        <a:rPr lang="ru-RU" baseline="0" dirty="0" smtClean="0"/>
                        <a:t>)</a:t>
                      </a:r>
                      <a:endParaRPr lang="ru-RU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Объект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01794928"/>
              </p:ext>
            </p:extLst>
          </p:nvPr>
        </p:nvGraphicFramePr>
        <p:xfrm>
          <a:off x="622598" y="4077072"/>
          <a:ext cx="10971214" cy="148336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2448272"/>
                <a:gridCol w="8522942"/>
              </a:tblGrid>
              <a:tr h="370840">
                <a:tc>
                  <a:txBody>
                    <a:bodyPr/>
                    <a:lstStyle/>
                    <a:p>
                      <a:r>
                        <a:rPr lang="ru-RU" dirty="0" smtClean="0"/>
                        <a:t>Опрос</a:t>
                      </a:r>
                      <a:r>
                        <a:rPr lang="ru-RU" baseline="0" dirty="0" smtClean="0"/>
                        <a:t> состояния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Описание</a:t>
                      </a:r>
                      <a:endParaRPr lang="ru-RU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isDown</a:t>
                      </a:r>
                      <a:r>
                        <a:rPr lang="en-US" dirty="0" smtClean="0"/>
                        <a:t>()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Возвращает</a:t>
                      </a:r>
                      <a:r>
                        <a:rPr lang="ru-RU" baseline="0" dirty="0" smtClean="0"/>
                        <a:t> </a:t>
                      </a:r>
                      <a:r>
                        <a:rPr lang="en-US" baseline="0" dirty="0" smtClean="0"/>
                        <a:t>true</a:t>
                      </a:r>
                      <a:r>
                        <a:rPr lang="ru-RU" baseline="0" dirty="0" smtClean="0"/>
                        <a:t>, если кнопка находится в нажатом состоянии</a:t>
                      </a:r>
                      <a:endParaRPr lang="ru-RU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isChecked</a:t>
                      </a:r>
                      <a:r>
                        <a:rPr lang="en-US" dirty="0" smtClean="0"/>
                        <a:t>()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isEnabled</a:t>
                      </a:r>
                      <a:r>
                        <a:rPr lang="en-US" dirty="0" smtClean="0"/>
                        <a:t>()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52923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/>
              <a:t>Проектирование </a:t>
            </a:r>
            <a:r>
              <a:rPr lang="en-US" dirty="0" smtClean="0"/>
              <a:t>GUI</a:t>
            </a:r>
            <a:r>
              <a:rPr lang="ru-RU" dirty="0" smtClean="0"/>
              <a:t>. Вывод информации.</a:t>
            </a:r>
            <a:endParaRPr lang="ru-RU" dirty="0"/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0" r="1845"/>
          <a:stretch/>
        </p:blipFill>
        <p:spPr bwMode="auto">
          <a:xfrm>
            <a:off x="406574" y="1772816"/>
            <a:ext cx="4149398" cy="453650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655046" y="1628800"/>
            <a:ext cx="684076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200" dirty="0" smtClean="0"/>
              <a:t>Надпись - </a:t>
            </a:r>
            <a:r>
              <a:rPr lang="en-US" sz="2200" dirty="0" err="1" smtClean="0"/>
              <a:t>QLabel</a:t>
            </a:r>
            <a:r>
              <a:rPr lang="ru-RU" sz="2200" dirty="0" smtClean="0"/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200" dirty="0" smtClean="0"/>
              <a:t>Индикатор процесса</a:t>
            </a:r>
            <a:r>
              <a:rPr lang="en-US" sz="2200" dirty="0" smtClean="0"/>
              <a:t> </a:t>
            </a:r>
            <a:r>
              <a:rPr lang="ru-RU" sz="2200" dirty="0" smtClean="0"/>
              <a:t>- </a:t>
            </a:r>
            <a:r>
              <a:rPr lang="en-US" sz="2200" dirty="0" err="1" smtClean="0"/>
              <a:t>QProgressBar</a:t>
            </a:r>
            <a:endParaRPr lang="ru-RU" sz="22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200" dirty="0" smtClean="0"/>
              <a:t>Электронный индикатор -</a:t>
            </a:r>
            <a:r>
              <a:rPr lang="en-US" sz="2200" dirty="0" smtClean="0"/>
              <a:t> </a:t>
            </a:r>
            <a:r>
              <a:rPr lang="en-US" sz="2200" dirty="0" err="1" smtClean="0"/>
              <a:t>QLCDN</a:t>
            </a:r>
            <a:r>
              <a:rPr lang="en-US" sz="2200" dirty="0" err="1"/>
              <a:t>u</a:t>
            </a:r>
            <a:r>
              <a:rPr lang="en-US" sz="2200" dirty="0" err="1" smtClean="0"/>
              <a:t>mber</a:t>
            </a:r>
            <a:endParaRPr lang="ru-RU" sz="22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200" dirty="0" smtClean="0"/>
              <a:t>Графическая сцена – </a:t>
            </a:r>
            <a:r>
              <a:rPr lang="en-US" sz="2200" dirty="0" err="1" smtClean="0"/>
              <a:t>QGraphicsView</a:t>
            </a:r>
            <a:endParaRPr lang="en-US" sz="22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200" dirty="0" smtClean="0"/>
              <a:t>Таблицы – </a:t>
            </a:r>
            <a:r>
              <a:rPr lang="en-US" sz="2200" dirty="0" err="1" smtClean="0"/>
              <a:t>QTableWidget</a:t>
            </a:r>
            <a:endParaRPr lang="en-US" sz="22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200" dirty="0" smtClean="0"/>
              <a:t>И </a:t>
            </a:r>
            <a:r>
              <a:rPr lang="ru-RU" sz="2200" dirty="0" err="1" smtClean="0"/>
              <a:t>т.д</a:t>
            </a:r>
            <a:r>
              <a:rPr lang="ru-RU" sz="2200" dirty="0" smtClean="0"/>
              <a:t>…</a:t>
            </a:r>
            <a:endParaRPr lang="en-US" sz="2200" dirty="0" smtClean="0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9062" y="3933056"/>
            <a:ext cx="2808312" cy="23821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88605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/>
              <a:t>Надписи. Класс </a:t>
            </a:r>
            <a:r>
              <a:rPr lang="en-US" dirty="0" err="1" smtClean="0"/>
              <a:t>QLabel</a:t>
            </a:r>
            <a:r>
              <a:rPr lang="en-US" dirty="0" smtClean="0"/>
              <a:t>.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574" y="1484783"/>
            <a:ext cx="2821186" cy="507116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227760" y="1484783"/>
            <a:ext cx="819603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 smtClean="0"/>
              <a:t>	</a:t>
            </a:r>
            <a:r>
              <a:rPr lang="ru-RU" sz="2000" dirty="0" err="1" smtClean="0"/>
              <a:t>Виджет</a:t>
            </a:r>
            <a:r>
              <a:rPr lang="ru-RU" sz="2000" dirty="0" smtClean="0"/>
              <a:t> надписи служит для отображения текстовой или графической информации пользователю (при этом пользователь вносить изменения не может, изменять отображаемую информацию может только приложение).</a:t>
            </a:r>
          </a:p>
          <a:p>
            <a:pPr algn="just"/>
            <a:r>
              <a:rPr lang="en-US" sz="2000" dirty="0" smtClean="0"/>
              <a:t>	</a:t>
            </a:r>
            <a:r>
              <a:rPr lang="en-US" sz="2000" dirty="0" err="1" smtClean="0"/>
              <a:t>QLabel</a:t>
            </a:r>
            <a:r>
              <a:rPr lang="en-US" sz="2000" dirty="0" smtClean="0"/>
              <a:t> </a:t>
            </a:r>
            <a:r>
              <a:rPr lang="ru-RU" sz="2000" dirty="0" smtClean="0"/>
              <a:t>может выводить не только текстовую, но и графическую и анимационную информацию.</a:t>
            </a:r>
          </a:p>
        </p:txBody>
      </p:sp>
      <p:graphicFrame>
        <p:nvGraphicFramePr>
          <p:cNvPr id="8" name="Таблица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0640995"/>
              </p:ext>
            </p:extLst>
          </p:nvPr>
        </p:nvGraphicFramePr>
        <p:xfrm>
          <a:off x="3296856" y="3501008"/>
          <a:ext cx="8126942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90541"/>
                <a:gridCol w="6336401"/>
              </a:tblGrid>
              <a:tr h="370840">
                <a:tc>
                  <a:txBody>
                    <a:bodyPr/>
                    <a:lstStyle/>
                    <a:p>
                      <a:r>
                        <a:rPr lang="ru-RU" dirty="0" smtClean="0"/>
                        <a:t>Метод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Описание</a:t>
                      </a:r>
                      <a:endParaRPr lang="ru-RU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setText</a:t>
                      </a:r>
                      <a:r>
                        <a:rPr lang="en-US" dirty="0" smtClean="0"/>
                        <a:t>()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Вывод</a:t>
                      </a:r>
                      <a:r>
                        <a:rPr lang="ru-RU" baseline="0" dirty="0" smtClean="0"/>
                        <a:t> текста</a:t>
                      </a:r>
                      <a:endParaRPr lang="ru-RU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setPixmap</a:t>
                      </a:r>
                      <a:r>
                        <a:rPr lang="en-US" dirty="0" smtClean="0"/>
                        <a:t>()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Отображение</a:t>
                      </a:r>
                      <a:r>
                        <a:rPr lang="ru-RU" baseline="0" dirty="0" smtClean="0"/>
                        <a:t> картинки</a:t>
                      </a:r>
                      <a:endParaRPr lang="ru-RU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setMovie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Отображение</a:t>
                      </a:r>
                      <a:r>
                        <a:rPr lang="ru-RU" baseline="0" dirty="0" smtClean="0"/>
                        <a:t> видео</a:t>
                      </a:r>
                      <a:endParaRPr lang="ru-RU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3249653" y="5026840"/>
            <a:ext cx="819603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smtClean="0"/>
              <a:t>Может выводить информацию в формате </a:t>
            </a:r>
            <a:r>
              <a:rPr lang="en-US" sz="2000" dirty="0" smtClean="0"/>
              <a:t>HTML.</a:t>
            </a:r>
          </a:p>
          <a:p>
            <a:r>
              <a:rPr lang="ru-RU" sz="2000" dirty="0" smtClean="0"/>
              <a:t>Пример использования этих функций и не только представлен в проекте </a:t>
            </a:r>
            <a:r>
              <a:rPr lang="en-US" sz="2000" dirty="0" smtClean="0"/>
              <a:t>Labels.</a:t>
            </a:r>
            <a:endParaRPr lang="ru-RU" sz="2000" dirty="0" smtClean="0"/>
          </a:p>
        </p:txBody>
      </p:sp>
    </p:spTree>
    <p:extLst>
      <p:ext uri="{BB962C8B-B14F-4D97-AF65-F5344CB8AC3E}">
        <p14:creationId xmlns:p14="http://schemas.microsoft.com/office/powerpoint/2010/main" val="2102066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/>
              <a:t>Надписи. Класс </a:t>
            </a:r>
            <a:r>
              <a:rPr lang="en-US" dirty="0" err="1" smtClean="0"/>
              <a:t>QLabel</a:t>
            </a:r>
            <a:r>
              <a:rPr lang="en-US" dirty="0" smtClean="0"/>
              <a:t>.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574" y="1484783"/>
            <a:ext cx="2821186" cy="507116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227760" y="1484783"/>
            <a:ext cx="819603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000" dirty="0" smtClean="0"/>
              <a:t>Проект с </a:t>
            </a:r>
            <a:r>
              <a:rPr lang="ru-RU" sz="2000" dirty="0" err="1" smtClean="0"/>
              <a:t>виджетом</a:t>
            </a:r>
            <a:r>
              <a:rPr lang="ru-RU" sz="2000" dirty="0" smtClean="0"/>
              <a:t>, который представлен на слайде называется </a:t>
            </a:r>
            <a:r>
              <a:rPr lang="en-US" sz="2000" dirty="0" smtClean="0"/>
              <a:t>Labels </a:t>
            </a:r>
            <a:r>
              <a:rPr lang="ru-RU" sz="2000" dirty="0" smtClean="0"/>
              <a:t>и находится для вас в свободном доступе.</a:t>
            </a:r>
          </a:p>
          <a:p>
            <a:pPr algn="just"/>
            <a:r>
              <a:rPr lang="ru-RU" sz="2000" dirty="0" smtClean="0"/>
              <a:t>В данном проекте приведены примеры использования многих полезных функций по работе с надписями и многими другими </a:t>
            </a:r>
            <a:r>
              <a:rPr lang="ru-RU" sz="2000" dirty="0" err="1" smtClean="0"/>
              <a:t>виджетами</a:t>
            </a:r>
            <a:r>
              <a:rPr lang="ru-RU" sz="2000" dirty="0" smtClean="0"/>
              <a:t> </a:t>
            </a:r>
            <a:r>
              <a:rPr lang="en-US" sz="2000" dirty="0" err="1" smtClean="0"/>
              <a:t>Qt</a:t>
            </a:r>
            <a:r>
              <a:rPr lang="ru-RU" sz="2000" dirty="0" smtClean="0"/>
              <a:t> (установка картинки, загрузка видео, масштабирование картинки, перенос текста в метке, установка шрифта и т.п.).</a:t>
            </a:r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009371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/>
              <a:t>Индикатор процесса. </a:t>
            </a:r>
            <a:r>
              <a:rPr lang="en-US" dirty="0" err="1" smtClean="0"/>
              <a:t>QProgressBar</a:t>
            </a:r>
            <a:r>
              <a:rPr lang="en-US" dirty="0" smtClean="0"/>
              <a:t>.</a:t>
            </a:r>
            <a:endParaRPr lang="ru-RU" dirty="0"/>
          </a:p>
        </p:txBody>
      </p:sp>
      <p:sp>
        <p:nvSpPr>
          <p:cNvPr id="3" name="TextBox 2"/>
          <p:cNvSpPr txBox="1"/>
          <p:nvPr/>
        </p:nvSpPr>
        <p:spPr>
          <a:xfrm>
            <a:off x="622599" y="1573182"/>
            <a:ext cx="691276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100" dirty="0" smtClean="0"/>
              <a:t>	</a:t>
            </a:r>
            <a:r>
              <a:rPr lang="ru-RU" sz="2100" dirty="0" smtClean="0"/>
              <a:t>Индикатор процесса (</a:t>
            </a:r>
            <a:r>
              <a:rPr lang="en-US" sz="2100" dirty="0" smtClean="0"/>
              <a:t>Progress Bar</a:t>
            </a:r>
            <a:r>
              <a:rPr lang="ru-RU" sz="2100" dirty="0" smtClean="0"/>
              <a:t>) – </a:t>
            </a:r>
            <a:r>
              <a:rPr lang="ru-RU" sz="2100" dirty="0" err="1" smtClean="0"/>
              <a:t>виджет</a:t>
            </a:r>
            <a:r>
              <a:rPr lang="ru-RU" sz="2100" dirty="0" smtClean="0"/>
              <a:t>, демонстрирующий процесс выполнения операции. Полное заполнение информирует пользователя о завершении операции.</a:t>
            </a:r>
          </a:p>
          <a:p>
            <a:pPr algn="just"/>
            <a:r>
              <a:rPr lang="en-US" sz="2100" dirty="0" smtClean="0"/>
              <a:t>	</a:t>
            </a:r>
            <a:r>
              <a:rPr lang="ru-RU" sz="2100" dirty="0" smtClean="0"/>
              <a:t>Необходим в том случае, когда программа выполняет продолжительные действия, - </a:t>
            </a:r>
            <a:r>
              <a:rPr lang="ru-RU" sz="2100" dirty="0" err="1" smtClean="0"/>
              <a:t>виджет</a:t>
            </a:r>
            <a:r>
              <a:rPr lang="ru-RU" sz="2100" dirty="0" smtClean="0"/>
              <a:t> дает пользователю понять, что программа не зависла, а находится в работе.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9382" y="1579397"/>
            <a:ext cx="3221067" cy="4833792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2958" y="4100171"/>
            <a:ext cx="3168352" cy="2313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654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/>
              <a:t>Индикатор процесса. </a:t>
            </a:r>
            <a:r>
              <a:rPr lang="en-US" dirty="0" err="1" smtClean="0"/>
              <a:t>QProgressBar</a:t>
            </a:r>
            <a:r>
              <a:rPr lang="en-US" dirty="0" smtClean="0"/>
              <a:t>.</a:t>
            </a:r>
            <a:endParaRPr lang="ru-RU" dirty="0"/>
          </a:p>
        </p:txBody>
      </p:sp>
      <p:sp>
        <p:nvSpPr>
          <p:cNvPr id="3" name="TextBox 2"/>
          <p:cNvSpPr txBox="1"/>
          <p:nvPr/>
        </p:nvSpPr>
        <p:spPr>
          <a:xfrm>
            <a:off x="622599" y="1573182"/>
            <a:ext cx="9865095" cy="23544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100" dirty="0" smtClean="0"/>
              <a:t>Также можно использовать для вывода информации о «загрузке» по тяге движителей подводного аппарата или иных устройств. (цвет </a:t>
            </a:r>
            <a:r>
              <a:rPr lang="ru-RU" sz="2100" dirty="0" err="1" smtClean="0"/>
              <a:t>виджета</a:t>
            </a:r>
            <a:r>
              <a:rPr lang="ru-RU" sz="2100" dirty="0" smtClean="0"/>
              <a:t> изменяется в зависимости от тяги (напряжения) ВМА)</a:t>
            </a:r>
          </a:p>
          <a:p>
            <a:pPr algn="just"/>
            <a:r>
              <a:rPr lang="ru-RU" sz="2100" dirty="0" smtClean="0"/>
              <a:t>1). Для этого необходимо разместить </a:t>
            </a:r>
            <a:r>
              <a:rPr lang="en-US" sz="2100" dirty="0" smtClean="0"/>
              <a:t>progress bar </a:t>
            </a:r>
            <a:r>
              <a:rPr lang="ru-RU" sz="2100" dirty="0" smtClean="0"/>
              <a:t>вертикально:</a:t>
            </a:r>
          </a:p>
          <a:p>
            <a:pPr algn="just"/>
            <a:r>
              <a:rPr lang="ru-RU" sz="2100" dirty="0" smtClean="0"/>
              <a:t>- В коде это можно сделать методом </a:t>
            </a:r>
            <a:r>
              <a:rPr lang="en-US" sz="2100" dirty="0" err="1" smtClean="0"/>
              <a:t>setOrientation</a:t>
            </a:r>
            <a:r>
              <a:rPr lang="en-US" sz="2100" dirty="0" smtClean="0"/>
              <a:t> (</a:t>
            </a:r>
            <a:r>
              <a:rPr lang="en-US" sz="2100" dirty="0" err="1" smtClean="0"/>
              <a:t>Qt</a:t>
            </a:r>
            <a:r>
              <a:rPr lang="en-US" sz="2100" dirty="0" smtClean="0"/>
              <a:t>::Vertical);</a:t>
            </a:r>
          </a:p>
          <a:p>
            <a:pPr algn="just"/>
            <a:r>
              <a:rPr lang="en-US" sz="2100" dirty="0" smtClean="0"/>
              <a:t>-</a:t>
            </a:r>
            <a:r>
              <a:rPr lang="ru-RU" sz="2100" dirty="0" smtClean="0"/>
              <a:t> В </a:t>
            </a:r>
            <a:r>
              <a:rPr lang="en-US" sz="2100" dirty="0" err="1" smtClean="0"/>
              <a:t>QtDesigner</a:t>
            </a:r>
            <a:r>
              <a:rPr lang="en-US" sz="2100" dirty="0" smtClean="0"/>
              <a:t> </a:t>
            </a:r>
            <a:r>
              <a:rPr lang="ru-RU" sz="2100" dirty="0" smtClean="0"/>
              <a:t>выставив</a:t>
            </a:r>
            <a:r>
              <a:rPr lang="en-US" sz="2100" dirty="0" smtClean="0"/>
              <a:t> </a:t>
            </a:r>
            <a:r>
              <a:rPr lang="ru-RU" sz="2100" dirty="0" smtClean="0"/>
              <a:t>значение </a:t>
            </a:r>
            <a:r>
              <a:rPr lang="en-US" sz="2100" dirty="0" smtClean="0"/>
              <a:t>“Vertical” </a:t>
            </a:r>
            <a:r>
              <a:rPr lang="ru-RU" sz="2100" dirty="0" smtClean="0"/>
              <a:t>параметру </a:t>
            </a:r>
            <a:r>
              <a:rPr lang="en-US" sz="2100" dirty="0" smtClean="0"/>
              <a:t>“orientation:”  </a:t>
            </a:r>
            <a:r>
              <a:rPr lang="ru-RU" sz="2100" dirty="0" smtClean="0"/>
              <a:t>в свойства </a:t>
            </a:r>
            <a:r>
              <a:rPr lang="en-US" sz="2100" dirty="0" err="1" smtClean="0"/>
              <a:t>QProgressBar</a:t>
            </a:r>
            <a:r>
              <a:rPr lang="en-US" sz="2100" dirty="0" smtClean="0"/>
              <a:t> </a:t>
            </a:r>
            <a:r>
              <a:rPr lang="ru-RU" sz="2100" dirty="0" smtClean="0"/>
              <a:t>вашего объекта.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211" t="25325" r="1324" b="57013"/>
          <a:stretch/>
        </p:blipFill>
        <p:spPr bwMode="auto">
          <a:xfrm>
            <a:off x="5879182" y="3899731"/>
            <a:ext cx="4452500" cy="22227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81" t="10520" r="72143" b="18310"/>
          <a:stretch/>
        </p:blipFill>
        <p:spPr bwMode="auto">
          <a:xfrm>
            <a:off x="10703718" y="902043"/>
            <a:ext cx="1152128" cy="5506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136" t="54026" b="16537"/>
          <a:stretch/>
        </p:blipFill>
        <p:spPr bwMode="auto">
          <a:xfrm>
            <a:off x="622599" y="3899731"/>
            <a:ext cx="4680521" cy="22886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13859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6950" y="422176"/>
            <a:ext cx="10971372" cy="990600"/>
          </a:xfrm>
        </p:spPr>
        <p:txBody>
          <a:bodyPr/>
          <a:lstStyle/>
          <a:p>
            <a:pPr algn="ctr"/>
            <a:r>
              <a:rPr lang="ru-RU" dirty="0" smtClean="0"/>
              <a:t>Индикатор процесса. </a:t>
            </a:r>
            <a:r>
              <a:rPr lang="en-US" dirty="0" err="1" smtClean="0"/>
              <a:t>QProgressBar</a:t>
            </a:r>
            <a:r>
              <a:rPr lang="en-US" dirty="0" smtClean="0"/>
              <a:t>.</a:t>
            </a:r>
            <a:endParaRPr lang="ru-RU" dirty="0"/>
          </a:p>
        </p:txBody>
      </p:sp>
      <p:sp>
        <p:nvSpPr>
          <p:cNvPr id="3" name="TextBox 2"/>
          <p:cNvSpPr txBox="1"/>
          <p:nvPr/>
        </p:nvSpPr>
        <p:spPr>
          <a:xfrm>
            <a:off x="404004" y="1268760"/>
            <a:ext cx="11377264" cy="55553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100" dirty="0" smtClean="0"/>
              <a:t>Затем в коде выставлять необходимые значения положения шкалы </a:t>
            </a:r>
            <a:r>
              <a:rPr lang="en-US" sz="2100" dirty="0" smtClean="0"/>
              <a:t>progress </a:t>
            </a:r>
            <a:r>
              <a:rPr lang="en-US" sz="2100" dirty="0" err="1" smtClean="0"/>
              <a:t>bar’a</a:t>
            </a:r>
            <a:r>
              <a:rPr lang="en-US" sz="2100" dirty="0" smtClean="0"/>
              <a:t> </a:t>
            </a:r>
            <a:r>
              <a:rPr lang="ru-RU" sz="2100" dirty="0" smtClean="0"/>
              <a:t>методом </a:t>
            </a:r>
            <a:r>
              <a:rPr lang="en-US" sz="2100" dirty="0" err="1" smtClean="0"/>
              <a:t>setValue</a:t>
            </a:r>
            <a:r>
              <a:rPr lang="en-US" sz="2100" dirty="0" smtClean="0"/>
              <a:t>().</a:t>
            </a:r>
            <a:endParaRPr lang="ru-RU" sz="2100" dirty="0" smtClean="0"/>
          </a:p>
          <a:p>
            <a:pPr algn="just"/>
            <a:r>
              <a:rPr lang="ru-RU" sz="2100" dirty="0" smtClean="0"/>
              <a:t>Данный метод принимает значения типа </a:t>
            </a:r>
            <a:r>
              <a:rPr lang="en-US" sz="2100" dirty="0" err="1" smtClean="0"/>
              <a:t>int</a:t>
            </a:r>
            <a:r>
              <a:rPr lang="en-US" sz="2100" dirty="0" smtClean="0"/>
              <a:t> (</a:t>
            </a:r>
            <a:r>
              <a:rPr lang="ru-RU" sz="2100" dirty="0" smtClean="0"/>
              <a:t>т.е. целочисленные</a:t>
            </a:r>
            <a:r>
              <a:rPr lang="en-US" sz="2100" dirty="0" smtClean="0"/>
              <a:t>)</a:t>
            </a:r>
            <a:r>
              <a:rPr lang="ru-RU" sz="2100" dirty="0" smtClean="0"/>
              <a:t>.</a:t>
            </a:r>
          </a:p>
          <a:p>
            <a:pPr algn="just"/>
            <a:r>
              <a:rPr lang="ru-RU" sz="2100" dirty="0" smtClean="0"/>
              <a:t>Приведем значения тяги к процентам и целочисленным значениям:</a:t>
            </a:r>
          </a:p>
          <a:p>
            <a:pPr algn="just"/>
            <a:r>
              <a:rPr lang="en-US" sz="2400" spc="-1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barVPPr</a:t>
            </a:r>
            <a:r>
              <a:rPr lang="en-US" sz="2400" spc="-150" dirty="0">
                <a:latin typeface="Courier New" panose="02070309020205020404" pitchFamily="49" charset="0"/>
                <a:cs typeface="Courier New" panose="02070309020205020404" pitchFamily="49" charset="0"/>
              </a:rPr>
              <a:t>-&gt;</a:t>
            </a:r>
            <a:r>
              <a:rPr lang="en-US" sz="2400" spc="-1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setValue</a:t>
            </a:r>
            <a:r>
              <a:rPr lang="en-US" sz="2400" spc="-15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spc="-1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400" spc="-150" dirty="0">
                <a:latin typeface="Courier New" panose="02070309020205020404" pitchFamily="49" charset="0"/>
                <a:cs typeface="Courier New" panose="02070309020205020404" pitchFamily="49" charset="0"/>
              </a:rPr>
              <a:t>((</a:t>
            </a:r>
            <a:r>
              <a:rPr lang="en-US" sz="2400" spc="-1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fabs</a:t>
            </a:r>
            <a:r>
              <a:rPr lang="en-US" sz="2400" spc="-15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spc="-1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VPPr_Value</a:t>
            </a:r>
            <a:r>
              <a:rPr lang="en-US" sz="2400" spc="-150" dirty="0">
                <a:latin typeface="Courier New" panose="02070309020205020404" pitchFamily="49" charset="0"/>
                <a:cs typeface="Courier New" panose="02070309020205020404" pitchFamily="49" charset="0"/>
              </a:rPr>
              <a:t>)/</a:t>
            </a:r>
            <a:r>
              <a:rPr lang="en-US" sz="2400" spc="-1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maxVMA_Value</a:t>
            </a:r>
            <a:r>
              <a:rPr lang="en-US" sz="2400" spc="-150" dirty="0">
                <a:latin typeface="Courier New" panose="02070309020205020404" pitchFamily="49" charset="0"/>
                <a:cs typeface="Courier New" panose="02070309020205020404" pitchFamily="49" charset="0"/>
              </a:rPr>
              <a:t>)*100)); </a:t>
            </a:r>
            <a:endParaRPr lang="ru-RU" sz="2400" spc="-15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just"/>
            <a:r>
              <a:rPr lang="en-US" sz="2400" dirty="0" smtClean="0">
                <a:latin typeface="+mj-lt"/>
                <a:cs typeface="Courier New" panose="02070309020205020404" pitchFamily="49" charset="0"/>
              </a:rPr>
              <a:t>//</a:t>
            </a:r>
            <a:r>
              <a:rPr lang="ru-RU" sz="2400" dirty="0" smtClean="0">
                <a:latin typeface="+mj-lt"/>
                <a:cs typeface="Courier New" panose="02070309020205020404" pitchFamily="49" charset="0"/>
              </a:rPr>
              <a:t>но на метке над индикатором выводим реальное значение с учетом знака</a:t>
            </a:r>
            <a:endParaRPr lang="ru-RU" sz="2400" dirty="0">
              <a:latin typeface="+mj-lt"/>
              <a:cs typeface="Courier New" panose="02070309020205020404" pitchFamily="49" charset="0"/>
            </a:endParaRPr>
          </a:p>
          <a:p>
            <a:pPr algn="just"/>
            <a:r>
              <a:rPr lang="en-US" sz="2400" spc="-15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lblVPPr_Value</a:t>
            </a:r>
            <a:r>
              <a:rPr lang="en-US" sz="2400" spc="-15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sz="2400" spc="-15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sz="2400" spc="-1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setText</a:t>
            </a:r>
            <a:r>
              <a:rPr lang="en-US" sz="2400" spc="-15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spc="-1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QString</a:t>
            </a:r>
            <a:r>
              <a:rPr lang="en-US" sz="2400" spc="-150" dirty="0">
                <a:latin typeface="Courier New" panose="02070309020205020404" pitchFamily="49" charset="0"/>
                <a:cs typeface="Courier New" panose="02070309020205020404" pitchFamily="49" charset="0"/>
              </a:rPr>
              <a:t>::number(</a:t>
            </a:r>
            <a:r>
              <a:rPr lang="en-US" sz="2400" spc="-1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VPPr_Value</a:t>
            </a:r>
            <a:r>
              <a:rPr lang="en-US" sz="2400" spc="-15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));</a:t>
            </a:r>
            <a:endParaRPr lang="ru-RU" sz="2100" spc="-15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just"/>
            <a:r>
              <a:rPr lang="ru-RU" sz="2100" dirty="0" smtClean="0">
                <a:latin typeface="+mj-lt"/>
                <a:cs typeface="Courier New" panose="02070309020205020404" pitchFamily="49" charset="0"/>
              </a:rPr>
              <a:t>Значения </a:t>
            </a:r>
            <a:r>
              <a:rPr lang="en-US" sz="2100" dirty="0" smtClean="0">
                <a:latin typeface="+mj-lt"/>
                <a:cs typeface="Courier New" panose="02070309020205020404" pitchFamily="49" charset="0"/>
              </a:rPr>
              <a:t>progress bar </a:t>
            </a:r>
            <a:r>
              <a:rPr lang="ru-RU" sz="2100" dirty="0" smtClean="0">
                <a:latin typeface="+mj-lt"/>
                <a:cs typeface="Courier New" panose="02070309020205020404" pitchFamily="49" charset="0"/>
              </a:rPr>
              <a:t>выставляем вне зависимости от знака напряжения на ВМА. В зависимости от знака можем изменять цвет нашего индикатора (для этого управляем стилем нашего </a:t>
            </a:r>
            <a:r>
              <a:rPr lang="en-US" sz="2100" dirty="0" smtClean="0">
                <a:latin typeface="+mj-lt"/>
                <a:cs typeface="Courier New" panose="02070309020205020404" pitchFamily="49" charset="0"/>
              </a:rPr>
              <a:t>progress bar’</a:t>
            </a:r>
            <a:r>
              <a:rPr lang="ru-RU" sz="2100" dirty="0" smtClean="0">
                <a:latin typeface="+mj-lt"/>
                <a:cs typeface="Courier New" panose="02070309020205020404" pitchFamily="49" charset="0"/>
              </a:rPr>
              <a:t>а):</a:t>
            </a:r>
          </a:p>
          <a:p>
            <a:pPr algn="just"/>
            <a:r>
              <a:rPr lang="en-US" sz="2400" spc="-150" dirty="0">
                <a:latin typeface="Courier New" panose="02070309020205020404" pitchFamily="49" charset="0"/>
                <a:cs typeface="Courier New" panose="02070309020205020404" pitchFamily="49" charset="0"/>
              </a:rPr>
              <a:t>if (</a:t>
            </a:r>
            <a:r>
              <a:rPr lang="en-US" sz="2400" spc="-1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VPPr_Value</a:t>
            </a:r>
            <a:r>
              <a:rPr lang="en-US" sz="2400" spc="-150" dirty="0">
                <a:latin typeface="Courier New" panose="02070309020205020404" pitchFamily="49" charset="0"/>
                <a:cs typeface="Courier New" panose="02070309020205020404" pitchFamily="49" charset="0"/>
              </a:rPr>
              <a:t> &gt; 0) </a:t>
            </a:r>
            <a:r>
              <a:rPr lang="en-US" sz="2400" spc="-1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barVPPr</a:t>
            </a:r>
            <a:r>
              <a:rPr lang="en-US" sz="2400" spc="-150" dirty="0">
                <a:latin typeface="Courier New" panose="02070309020205020404" pitchFamily="49" charset="0"/>
                <a:cs typeface="Courier New" panose="02070309020205020404" pitchFamily="49" charset="0"/>
              </a:rPr>
              <a:t>-&gt;</a:t>
            </a:r>
            <a:r>
              <a:rPr lang="en-US" sz="2400" spc="-1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setStyleSheet</a:t>
            </a:r>
            <a:r>
              <a:rPr lang="en-US" sz="2400" spc="-150" dirty="0"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en-US" sz="2400" spc="-1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QProgressBar</a:t>
            </a:r>
            <a:r>
              <a:rPr lang="en-US" sz="2400" spc="-150" dirty="0">
                <a:latin typeface="Courier New" panose="02070309020205020404" pitchFamily="49" charset="0"/>
                <a:cs typeface="Courier New" panose="02070309020205020404" pitchFamily="49" charset="0"/>
              </a:rPr>
              <a:t>::chunk {background-color: green;}"); </a:t>
            </a:r>
            <a:endParaRPr lang="ru-RU" sz="2400" spc="-15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just"/>
            <a:r>
              <a:rPr lang="en-US" sz="2400" spc="-15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else </a:t>
            </a:r>
            <a:r>
              <a:rPr lang="en-US" sz="2400" spc="-1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barVPPr</a:t>
            </a:r>
            <a:r>
              <a:rPr lang="en-US" sz="2400" spc="-150" dirty="0">
                <a:latin typeface="Courier New" panose="02070309020205020404" pitchFamily="49" charset="0"/>
                <a:cs typeface="Courier New" panose="02070309020205020404" pitchFamily="49" charset="0"/>
              </a:rPr>
              <a:t>-&gt;</a:t>
            </a:r>
            <a:r>
              <a:rPr lang="en-US" sz="2400" spc="-1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setStyleSheet</a:t>
            </a:r>
            <a:r>
              <a:rPr lang="en-US" sz="2400" spc="-150" dirty="0"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en-US" sz="2400" spc="-1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QProgressBar</a:t>
            </a:r>
            <a:r>
              <a:rPr lang="en-US" sz="2400" spc="-150" dirty="0">
                <a:latin typeface="Courier New" panose="02070309020205020404" pitchFamily="49" charset="0"/>
                <a:cs typeface="Courier New" panose="02070309020205020404" pitchFamily="49" charset="0"/>
              </a:rPr>
              <a:t>::chunk {background-color: blue</a:t>
            </a:r>
            <a:r>
              <a:rPr lang="en-US" sz="2400" spc="-15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;}");</a:t>
            </a:r>
            <a:endParaRPr lang="ru-RU" sz="2400" spc="-15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just"/>
            <a:r>
              <a:rPr lang="ru-RU" sz="2000" dirty="0" smtClean="0"/>
              <a:t>*Полезное </a:t>
            </a:r>
            <a:r>
              <a:rPr lang="ru-RU" sz="2000" dirty="0"/>
              <a:t>руководство по управлению стилями </a:t>
            </a:r>
            <a:r>
              <a:rPr lang="en-US" sz="2000" dirty="0" err="1"/>
              <a:t>Qt</a:t>
            </a:r>
            <a:r>
              <a:rPr lang="en-US" sz="2000" dirty="0"/>
              <a:t>: http://</a:t>
            </a:r>
            <a:r>
              <a:rPr lang="en-US" sz="2000" dirty="0" smtClean="0"/>
              <a:t>doc.crossplatform.ru/qt/latest/stylesheet-reference.html#chunk-sub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647106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6950" y="422176"/>
            <a:ext cx="10971372" cy="990600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 smtClean="0"/>
              <a:t>Практическая часть::Индикатор процесса. </a:t>
            </a:r>
            <a:r>
              <a:rPr lang="en-US" dirty="0" err="1" smtClean="0"/>
              <a:t>QProgressBar</a:t>
            </a:r>
            <a:r>
              <a:rPr lang="en-US" dirty="0" smtClean="0"/>
              <a:t>.</a:t>
            </a:r>
            <a:endParaRPr lang="ru-RU" dirty="0"/>
          </a:p>
        </p:txBody>
      </p:sp>
      <p:sp>
        <p:nvSpPr>
          <p:cNvPr id="3" name="TextBox 2"/>
          <p:cNvSpPr txBox="1"/>
          <p:nvPr/>
        </p:nvSpPr>
        <p:spPr>
          <a:xfrm>
            <a:off x="404004" y="1464829"/>
            <a:ext cx="1137726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400" dirty="0" smtClean="0"/>
              <a:t>Запрограммировать форму таким образом, чтобы:</a:t>
            </a:r>
          </a:p>
          <a:p>
            <a:pPr algn="just"/>
            <a:r>
              <a:rPr lang="ru-RU" sz="2400" dirty="0" smtClean="0"/>
              <a:t>1). Индикаторы процесса отображали значение заданное слайдером.</a:t>
            </a:r>
          </a:p>
          <a:p>
            <a:pPr algn="just"/>
            <a:r>
              <a:rPr lang="ru-RU" sz="2400" dirty="0" smtClean="0"/>
              <a:t>2). Цвет индикаторов должен меняться в зависимости от знака заданного значения.</a:t>
            </a:r>
          </a:p>
          <a:p>
            <a:pPr algn="just"/>
            <a:r>
              <a:rPr lang="ru-RU" sz="2400" dirty="0" smtClean="0"/>
              <a:t>3). Метка над индикатором должна отображать заданное значение с учетом знака.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3824183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/>
              <a:t>Таблицы. </a:t>
            </a:r>
            <a:r>
              <a:rPr lang="en-US" dirty="0" err="1" smtClean="0"/>
              <a:t>QTableWidget</a:t>
            </a:r>
            <a:r>
              <a:rPr lang="en-US" dirty="0" smtClean="0"/>
              <a:t>.</a:t>
            </a:r>
            <a:endParaRPr lang="ru-RU" dirty="0"/>
          </a:p>
        </p:txBody>
      </p:sp>
      <p:pic>
        <p:nvPicPr>
          <p:cNvPr id="4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14" t="37074" r="23738" b="34922"/>
          <a:stretch/>
        </p:blipFill>
        <p:spPr bwMode="auto">
          <a:xfrm>
            <a:off x="3701247" y="4474572"/>
            <a:ext cx="5184576" cy="20702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10" t="3957" r="7712" b="74858"/>
          <a:stretch/>
        </p:blipFill>
        <p:spPr bwMode="auto">
          <a:xfrm>
            <a:off x="9059055" y="4472831"/>
            <a:ext cx="2710174" cy="20865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57" t="64834" r="50036" b="4101"/>
          <a:stretch/>
        </p:blipFill>
        <p:spPr bwMode="auto">
          <a:xfrm>
            <a:off x="778135" y="3732882"/>
            <a:ext cx="2880320" cy="2826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778134" y="3112036"/>
            <a:ext cx="28803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/>
              <a:t>Задание траектории движения АНПА</a:t>
            </a:r>
            <a:endParaRPr lang="ru-RU" dirty="0"/>
          </a:p>
        </p:txBody>
      </p:sp>
      <p:sp>
        <p:nvSpPr>
          <p:cNvPr id="9" name="TextBox 8"/>
          <p:cNvSpPr txBox="1"/>
          <p:nvPr/>
        </p:nvSpPr>
        <p:spPr>
          <a:xfrm>
            <a:off x="3713575" y="3826500"/>
            <a:ext cx="51722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/>
              <a:t>Вывод информации о параметрах движения АНПА, данных с датчиков</a:t>
            </a:r>
            <a:endParaRPr lang="ru-RU" dirty="0"/>
          </a:p>
        </p:txBody>
      </p:sp>
      <p:sp>
        <p:nvSpPr>
          <p:cNvPr id="10" name="TextBox 9"/>
          <p:cNvSpPr txBox="1"/>
          <p:nvPr/>
        </p:nvSpPr>
        <p:spPr>
          <a:xfrm>
            <a:off x="9059055" y="3485655"/>
            <a:ext cx="27101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/>
              <a:t>Вывод информации об ошибках, качестве связи и т.п.</a:t>
            </a:r>
            <a:endParaRPr lang="ru-RU" dirty="0"/>
          </a:p>
        </p:txBody>
      </p:sp>
      <p:sp>
        <p:nvSpPr>
          <p:cNvPr id="11" name="TextBox 10"/>
          <p:cNvSpPr txBox="1"/>
          <p:nvPr/>
        </p:nvSpPr>
        <p:spPr>
          <a:xfrm>
            <a:off x="404004" y="1464829"/>
            <a:ext cx="1137726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2400" dirty="0" smtClean="0"/>
              <a:t>Класс </a:t>
            </a:r>
            <a:r>
              <a:rPr lang="en-US" sz="2400" dirty="0" err="1" smtClean="0"/>
              <a:t>QTableWidget</a:t>
            </a:r>
            <a:r>
              <a:rPr lang="en-US" sz="2400" dirty="0" smtClean="0"/>
              <a:t> </a:t>
            </a:r>
            <a:r>
              <a:rPr lang="ru-RU" sz="2400" dirty="0" smtClean="0"/>
              <a:t>представляет собой таблицу.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2400" dirty="0" smtClean="0"/>
              <a:t>Объект ячейки таблицы реализован в классе </a:t>
            </a:r>
            <a:r>
              <a:rPr lang="en-US" sz="2400" dirty="0" err="1" smtClean="0"/>
              <a:t>QTableWidgetItem</a:t>
            </a:r>
            <a:r>
              <a:rPr lang="en-US" sz="2400" dirty="0" smtClean="0"/>
              <a:t>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2400" dirty="0" smtClean="0"/>
              <a:t>В созданных ячейках можно размещать текст (</a:t>
            </a:r>
            <a:r>
              <a:rPr lang="en-US" sz="2400" dirty="0" err="1" smtClean="0"/>
              <a:t>setText</a:t>
            </a:r>
            <a:r>
              <a:rPr lang="en-US" sz="2400" dirty="0" smtClean="0"/>
              <a:t>()</a:t>
            </a:r>
            <a:r>
              <a:rPr lang="ru-RU" sz="2400" dirty="0" smtClean="0"/>
              <a:t>), изображения</a:t>
            </a:r>
            <a:r>
              <a:rPr lang="en-US" sz="2400" dirty="0" smtClean="0"/>
              <a:t> (</a:t>
            </a:r>
            <a:r>
              <a:rPr lang="en-US" sz="2400" dirty="0" err="1" smtClean="0"/>
              <a:t>setIcon</a:t>
            </a:r>
            <a:r>
              <a:rPr lang="en-US" sz="2400" dirty="0" smtClean="0"/>
              <a:t>())</a:t>
            </a:r>
            <a:r>
              <a:rPr lang="ru-RU" sz="2400" dirty="0" smtClean="0"/>
              <a:t> и </a:t>
            </a:r>
            <a:r>
              <a:rPr lang="ru-RU" sz="2400" dirty="0" err="1" smtClean="0"/>
              <a:t>виджеты</a:t>
            </a:r>
            <a:r>
              <a:rPr lang="en-US" sz="2400" dirty="0" smtClean="0"/>
              <a:t> (</a:t>
            </a:r>
            <a:r>
              <a:rPr lang="en-US" sz="2400" dirty="0" err="1" smtClean="0"/>
              <a:t>setCellWidget</a:t>
            </a:r>
            <a:r>
              <a:rPr lang="en-US" sz="2400" dirty="0" smtClean="0"/>
              <a:t>())</a:t>
            </a:r>
            <a:r>
              <a:rPr lang="ru-RU" sz="2400" dirty="0" smtClean="0"/>
              <a:t>.</a:t>
            </a: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3504644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/>
              <a:t>Создание таблицы. </a:t>
            </a:r>
            <a:r>
              <a:rPr lang="en-US" dirty="0" err="1" smtClean="0"/>
              <a:t>QTableWidget</a:t>
            </a:r>
            <a:r>
              <a:rPr lang="en-US" dirty="0" smtClean="0"/>
              <a:t>.</a:t>
            </a:r>
            <a:endParaRPr lang="ru-RU" dirty="0"/>
          </a:p>
        </p:txBody>
      </p:sp>
      <p:sp>
        <p:nvSpPr>
          <p:cNvPr id="3" name="TextBox 2"/>
          <p:cNvSpPr txBox="1"/>
          <p:nvPr/>
        </p:nvSpPr>
        <p:spPr>
          <a:xfrm>
            <a:off x="404004" y="1412776"/>
            <a:ext cx="1137726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100" spc="-15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1. </a:t>
            </a:r>
            <a:r>
              <a:rPr lang="ru-RU" sz="2100" spc="-15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В </a:t>
            </a:r>
            <a:r>
              <a:rPr lang="en-US" sz="2100" spc="-15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QtDesigner</a:t>
            </a:r>
            <a:r>
              <a:rPr lang="en-US" sz="2100" spc="-15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2100" spc="-15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в форме выбираем </a:t>
            </a:r>
            <a:r>
              <a:rPr lang="en-US" sz="2100" spc="-15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Table Widget:</a:t>
            </a:r>
            <a:endParaRPr lang="ru-RU" sz="2100" spc="-15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0290" y="1828274"/>
            <a:ext cx="2504691" cy="1008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56404" y="2836386"/>
            <a:ext cx="1137726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100" spc="-15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2. </a:t>
            </a:r>
            <a:r>
              <a:rPr lang="ru-RU" sz="2100" spc="-15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Размещаем на форме.</a:t>
            </a:r>
          </a:p>
          <a:p>
            <a:pPr algn="just"/>
            <a:r>
              <a:rPr lang="ru-RU" sz="2100" spc="-15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3. Создаем столбцы и строки.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670" y="3575050"/>
            <a:ext cx="4183743" cy="3040643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7194" y="3575049"/>
            <a:ext cx="4206605" cy="3040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259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/>
              <a:t>Командные элементы управления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В мире элементов управления </a:t>
            </a:r>
            <a:r>
              <a:rPr lang="ru-RU" dirty="0" smtClean="0"/>
              <a:t>квинтэссенцией командной </a:t>
            </a:r>
            <a:r>
              <a:rPr lang="ru-RU" dirty="0"/>
              <a:t>идиомы является кнопка</a:t>
            </a:r>
            <a:r>
              <a:rPr lang="ru-RU" dirty="0" smtClean="0"/>
              <a:t>.</a:t>
            </a:r>
          </a:p>
          <a:p>
            <a:pPr>
              <a:buFontTx/>
              <a:buChar char="-"/>
            </a:pPr>
            <a:r>
              <a:rPr lang="ru-RU" dirty="0" smtClean="0"/>
              <a:t>Стандартные кнопки (</a:t>
            </a:r>
            <a:r>
              <a:rPr lang="en-US" dirty="0" err="1" smtClean="0"/>
              <a:t>QPushButton</a:t>
            </a:r>
            <a:r>
              <a:rPr lang="ru-RU" dirty="0" smtClean="0"/>
              <a:t>)</a:t>
            </a:r>
            <a:endParaRPr lang="en-US" dirty="0" smtClean="0"/>
          </a:p>
          <a:p>
            <a:pPr>
              <a:buFontTx/>
              <a:buChar char="-"/>
            </a:pPr>
            <a:r>
              <a:rPr lang="ru-RU" dirty="0" smtClean="0"/>
              <a:t>Кнопки-значки </a:t>
            </a:r>
            <a:r>
              <a:rPr lang="en-US" dirty="0" smtClean="0"/>
              <a:t>[</a:t>
            </a:r>
            <a:r>
              <a:rPr lang="en-US" dirty="0" err="1" smtClean="0"/>
              <a:t>butcons</a:t>
            </a:r>
            <a:r>
              <a:rPr lang="en-US" dirty="0" smtClean="0"/>
              <a:t>] (</a:t>
            </a:r>
            <a:r>
              <a:rPr lang="en-US" dirty="0" err="1" smtClean="0"/>
              <a:t>QToolButton</a:t>
            </a:r>
            <a:r>
              <a:rPr lang="en-US" dirty="0" smtClean="0"/>
              <a:t>)</a:t>
            </a:r>
            <a:endParaRPr lang="ru-RU" dirty="0" smtClean="0"/>
          </a:p>
          <a:p>
            <a:pPr>
              <a:buFontTx/>
              <a:buChar char="-"/>
            </a:pPr>
            <a:endParaRPr lang="ru-RU" dirty="0" smtClean="0"/>
          </a:p>
          <a:p>
            <a:pPr>
              <a:buFontTx/>
              <a:buChar char="-"/>
            </a:pPr>
            <a:endParaRPr lang="ru-RU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5170"/>
          <a:stretch/>
        </p:blipFill>
        <p:spPr bwMode="auto">
          <a:xfrm>
            <a:off x="694606" y="3356992"/>
            <a:ext cx="5809108" cy="5747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 descr="Картинки по запросу button gui q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1310" y="2172738"/>
            <a:ext cx="4340266" cy="3344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Картинки по запросу кнопка по умолчанию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99" t="28891" r="10925" b="30504"/>
          <a:stretch/>
        </p:blipFill>
        <p:spPr bwMode="auto">
          <a:xfrm>
            <a:off x="1354724" y="4326420"/>
            <a:ext cx="4488872" cy="1280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7552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/>
              <a:t>Таблицы. </a:t>
            </a:r>
            <a:r>
              <a:rPr lang="en-US" dirty="0" err="1" smtClean="0"/>
              <a:t>QTableWidget</a:t>
            </a:r>
            <a:r>
              <a:rPr lang="en-US" dirty="0" smtClean="0"/>
              <a:t>.</a:t>
            </a:r>
            <a:endParaRPr lang="ru-RU" dirty="0"/>
          </a:p>
        </p:txBody>
      </p:sp>
      <p:sp>
        <p:nvSpPr>
          <p:cNvPr id="3" name="TextBox 2"/>
          <p:cNvSpPr txBox="1"/>
          <p:nvPr/>
        </p:nvSpPr>
        <p:spPr>
          <a:xfrm>
            <a:off x="404004" y="1412776"/>
            <a:ext cx="1137726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100" spc="-15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4. На вкладке «Элементы» можно задать свойства для каждого элемента таблицы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2678" y="2114386"/>
            <a:ext cx="5257800" cy="3800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3278" y="2314865"/>
            <a:ext cx="4781550" cy="3571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03959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/>
              <a:t>Таблицы. </a:t>
            </a:r>
            <a:r>
              <a:rPr lang="en-US" dirty="0" err="1" smtClean="0"/>
              <a:t>QTableWidget</a:t>
            </a:r>
            <a:r>
              <a:rPr lang="en-US" dirty="0" smtClean="0"/>
              <a:t>.</a:t>
            </a:r>
            <a:endParaRPr lang="ru-RU" dirty="0"/>
          </a:p>
        </p:txBody>
      </p:sp>
      <p:sp>
        <p:nvSpPr>
          <p:cNvPr id="3" name="TextBox 2"/>
          <p:cNvSpPr txBox="1"/>
          <p:nvPr/>
        </p:nvSpPr>
        <p:spPr>
          <a:xfrm>
            <a:off x="404004" y="1412776"/>
            <a:ext cx="1137726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100" spc="-150" dirty="0"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lang="ru-RU" sz="2100" spc="-15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. В свойствах таблицы можете задать отображение заголовков столбцов и строк таблицы (</a:t>
            </a:r>
            <a:r>
              <a:rPr lang="en-US" sz="2100" spc="-15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horizontalHeaderVisible</a:t>
            </a:r>
            <a:r>
              <a:rPr lang="en-US" sz="2100" spc="-15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true, </a:t>
            </a:r>
            <a:r>
              <a:rPr lang="en-US" sz="2100" spc="-15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verticalHeaderVisible</a:t>
            </a:r>
            <a:r>
              <a:rPr lang="en-US" sz="2100" spc="-15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=true </a:t>
            </a:r>
            <a:r>
              <a:rPr lang="ru-RU" sz="2100" spc="-15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и т.д.)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582" y="2314864"/>
            <a:ext cx="4781550" cy="3571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6553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/>
              <a:t>Таблицы. </a:t>
            </a:r>
            <a:r>
              <a:rPr lang="en-US" dirty="0" err="1" smtClean="0"/>
              <a:t>QTableWidget</a:t>
            </a:r>
            <a:r>
              <a:rPr lang="en-US" dirty="0" smtClean="0"/>
              <a:t>.</a:t>
            </a:r>
            <a:endParaRPr lang="ru-RU" dirty="0"/>
          </a:p>
        </p:txBody>
      </p:sp>
      <p:sp>
        <p:nvSpPr>
          <p:cNvPr id="3" name="TextBox 2"/>
          <p:cNvSpPr txBox="1"/>
          <p:nvPr/>
        </p:nvSpPr>
        <p:spPr>
          <a:xfrm>
            <a:off x="404004" y="1412776"/>
            <a:ext cx="1137726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100" spc="-15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6. </a:t>
            </a:r>
            <a:r>
              <a:rPr lang="ru-RU" sz="2100" spc="-15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В свойствах таблицы в графе </a:t>
            </a:r>
            <a:r>
              <a:rPr lang="en-US" sz="2100" spc="-15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StyleSheet</a:t>
            </a:r>
            <a:r>
              <a:rPr lang="en-US" sz="2100" spc="-15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ru-RU" sz="2100" spc="-15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вкладка </a:t>
            </a:r>
            <a:r>
              <a:rPr lang="en-US" sz="2100" spc="-15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QWidget</a:t>
            </a:r>
            <a:r>
              <a:rPr lang="en-US" sz="2100" spc="-15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ru-RU" sz="2100" spc="-15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2100" spc="-15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можно задать стиль таблицы. Например: 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598" y="2348880"/>
            <a:ext cx="5638800" cy="3076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6261398" y="2348880"/>
            <a:ext cx="551987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QHeaderView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::section {</a:t>
            </a:r>
          </a:p>
          <a:p>
            <a:r>
              <a:rPr lang="ru-RU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spacing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: 10px;</a:t>
            </a:r>
          </a:p>
          <a:p>
            <a:r>
              <a:rPr lang="ru-RU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background-</a:t>
            </a:r>
            <a:r>
              <a:rPr lang="ru-RU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color:lightgrey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ru-RU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: black;</a:t>
            </a:r>
          </a:p>
          <a:p>
            <a:r>
              <a:rPr lang="ru-RU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border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: 1px solid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grey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ru-RU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margin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: 1px;</a:t>
            </a:r>
          </a:p>
          <a:p>
            <a:r>
              <a:rPr lang="ru-RU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text-align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: right;</a:t>
            </a:r>
          </a:p>
          <a:p>
            <a:r>
              <a:rPr lang="ru-RU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font-family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arial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ru-RU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font-size:16px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ru-RU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3652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/>
              <a:t>Таблицы. </a:t>
            </a:r>
            <a:r>
              <a:rPr lang="en-US" dirty="0" err="1" smtClean="0"/>
              <a:t>QTableWidget</a:t>
            </a:r>
            <a:r>
              <a:rPr lang="en-US" dirty="0" smtClean="0"/>
              <a:t>.</a:t>
            </a:r>
            <a:endParaRPr lang="ru-RU" dirty="0"/>
          </a:p>
        </p:txBody>
      </p:sp>
      <p:sp>
        <p:nvSpPr>
          <p:cNvPr id="3" name="TextBox 2"/>
          <p:cNvSpPr txBox="1"/>
          <p:nvPr/>
        </p:nvSpPr>
        <p:spPr>
          <a:xfrm>
            <a:off x="404004" y="1412776"/>
            <a:ext cx="1137726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100" spc="-15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7. В результате: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8522" y="1826360"/>
            <a:ext cx="4848225" cy="2733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95093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/>
              <a:t>Таблицы. </a:t>
            </a:r>
            <a:r>
              <a:rPr lang="en-US" dirty="0" err="1" smtClean="0"/>
              <a:t>QTableWidget</a:t>
            </a:r>
            <a:r>
              <a:rPr lang="en-US" dirty="0" smtClean="0"/>
              <a:t>.</a:t>
            </a:r>
            <a:endParaRPr lang="ru-RU" dirty="0"/>
          </a:p>
        </p:txBody>
      </p:sp>
      <p:sp>
        <p:nvSpPr>
          <p:cNvPr id="3" name="TextBox 2"/>
          <p:cNvSpPr txBox="1"/>
          <p:nvPr/>
        </p:nvSpPr>
        <p:spPr>
          <a:xfrm>
            <a:off x="404004" y="1412776"/>
            <a:ext cx="11377264" cy="43858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100" dirty="0" smtClean="0">
                <a:cs typeface="Courier New" panose="02070309020205020404" pitchFamily="49" charset="0"/>
              </a:rPr>
              <a:t>Чтобы как-то задавать</a:t>
            </a:r>
            <a:r>
              <a:rPr lang="en-US" sz="2100" dirty="0" smtClean="0">
                <a:cs typeface="Courier New" panose="02070309020205020404" pitchFamily="49" charset="0"/>
              </a:rPr>
              <a:t>/</a:t>
            </a:r>
            <a:r>
              <a:rPr lang="ru-RU" sz="2100" dirty="0" smtClean="0">
                <a:cs typeface="Courier New" panose="02070309020205020404" pitchFamily="49" charset="0"/>
              </a:rPr>
              <a:t>изменять значения в таблице:</a:t>
            </a:r>
            <a:endParaRPr lang="en-US" sz="2100" dirty="0" smtClean="0">
              <a:cs typeface="Courier New" panose="02070309020205020404" pitchFamily="49" charset="0"/>
            </a:endParaRPr>
          </a:p>
          <a:p>
            <a:pPr algn="just"/>
            <a:r>
              <a:rPr lang="ru-RU" sz="2100" dirty="0" smtClean="0">
                <a:cs typeface="Courier New" panose="02070309020205020404" pitchFamily="49" charset="0"/>
              </a:rPr>
              <a:t>2). В коде создаем </a:t>
            </a:r>
            <a:r>
              <a:rPr lang="en-US" sz="2100" dirty="0" err="1" smtClean="0">
                <a:cs typeface="Courier New" panose="02070309020205020404" pitchFamily="49" charset="0"/>
              </a:rPr>
              <a:t>QTableWidgetItem</a:t>
            </a:r>
            <a:r>
              <a:rPr lang="en-US" sz="2100" dirty="0" smtClean="0">
                <a:cs typeface="Courier New" panose="02070309020205020404" pitchFamily="49" charset="0"/>
              </a:rPr>
              <a:t> </a:t>
            </a:r>
            <a:r>
              <a:rPr lang="ru-RU" sz="2100" dirty="0" smtClean="0">
                <a:cs typeface="Courier New" panose="02070309020205020404" pitchFamily="49" charset="0"/>
              </a:rPr>
              <a:t>под каждый редактируемый элемент таблицы</a:t>
            </a:r>
            <a:r>
              <a:rPr lang="en-US" sz="2100" dirty="0" smtClean="0">
                <a:cs typeface="Courier New" panose="02070309020205020404" pitchFamily="49" charset="0"/>
              </a:rPr>
              <a:t>:</a:t>
            </a:r>
          </a:p>
          <a:p>
            <a:pPr algn="just"/>
            <a:r>
              <a:rPr lang="en-US" sz="2100" spc="-150" dirty="0">
                <a:latin typeface="Courier New" panose="02070309020205020404" pitchFamily="49" charset="0"/>
                <a:cs typeface="Courier New" panose="02070309020205020404" pitchFamily="49" charset="0"/>
              </a:rPr>
              <a:t>for (</a:t>
            </a:r>
            <a:r>
              <a:rPr lang="en-US" sz="2100" spc="-1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100" spc="-15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100" spc="-1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100" spc="-150" dirty="0">
                <a:latin typeface="Courier New" panose="02070309020205020404" pitchFamily="49" charset="0"/>
                <a:cs typeface="Courier New" panose="02070309020205020404" pitchFamily="49" charset="0"/>
              </a:rPr>
              <a:t> = 0; </a:t>
            </a:r>
            <a:r>
              <a:rPr lang="en-US" sz="2100" spc="-1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100" spc="-150" dirty="0">
                <a:latin typeface="Courier New" panose="02070309020205020404" pitchFamily="49" charset="0"/>
                <a:cs typeface="Courier New" panose="02070309020205020404" pitchFamily="49" charset="0"/>
              </a:rPr>
              <a:t> &lt; </a:t>
            </a:r>
            <a:r>
              <a:rPr lang="en-US" sz="2100" spc="-1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tblPaPosition</a:t>
            </a:r>
            <a:r>
              <a:rPr lang="en-US" sz="2100" spc="-150" dirty="0">
                <a:latin typeface="Courier New" panose="02070309020205020404" pitchFamily="49" charset="0"/>
                <a:cs typeface="Courier New" panose="02070309020205020404" pitchFamily="49" charset="0"/>
              </a:rPr>
              <a:t>-&gt;</a:t>
            </a:r>
            <a:r>
              <a:rPr lang="en-US" sz="2100" spc="-1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rowCount</a:t>
            </a:r>
            <a:r>
              <a:rPr lang="en-US" sz="2100" spc="-150" dirty="0">
                <a:latin typeface="Courier New" panose="02070309020205020404" pitchFamily="49" charset="0"/>
                <a:cs typeface="Courier New" panose="02070309020205020404" pitchFamily="49" charset="0"/>
              </a:rPr>
              <a:t>(); ++</a:t>
            </a:r>
            <a:r>
              <a:rPr lang="en-US" sz="2100" spc="-1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100" spc="-150" dirty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endParaRPr lang="en-US" sz="2100" spc="-15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just"/>
            <a:r>
              <a:rPr lang="en-US" sz="2100" spc="-15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100" spc="-15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sz="2100" spc="-15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100" spc="-1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100" spc="-150" dirty="0">
                <a:latin typeface="Courier New" panose="02070309020205020404" pitchFamily="49" charset="0"/>
                <a:cs typeface="Courier New" panose="02070309020205020404" pitchFamily="49" charset="0"/>
              </a:rPr>
              <a:t> j = 0; j &lt; </a:t>
            </a:r>
            <a:r>
              <a:rPr lang="en-US" sz="2100" spc="-1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tblPaPosition</a:t>
            </a:r>
            <a:r>
              <a:rPr lang="en-US" sz="2100" spc="-150" dirty="0">
                <a:latin typeface="Courier New" panose="02070309020205020404" pitchFamily="49" charset="0"/>
                <a:cs typeface="Courier New" panose="02070309020205020404" pitchFamily="49" charset="0"/>
              </a:rPr>
              <a:t>-&gt;</a:t>
            </a:r>
            <a:r>
              <a:rPr lang="en-US" sz="2100" spc="-1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columnCount</a:t>
            </a:r>
            <a:r>
              <a:rPr lang="en-US" sz="2100" spc="-150" dirty="0">
                <a:latin typeface="Courier New" panose="02070309020205020404" pitchFamily="49" charset="0"/>
                <a:cs typeface="Courier New" panose="02070309020205020404" pitchFamily="49" charset="0"/>
              </a:rPr>
              <a:t>(); ++j) </a:t>
            </a:r>
            <a:r>
              <a:rPr lang="en-US" sz="2100" spc="-15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algn="just"/>
            <a:r>
              <a:rPr lang="en-US" sz="2100" spc="-15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100" spc="-15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100" spc="-150" dirty="0">
                <a:latin typeface="Courier New" panose="02070309020205020404" pitchFamily="49" charset="0"/>
                <a:cs typeface="Courier New" panose="02070309020205020404" pitchFamily="49" charset="0"/>
              </a:rPr>
              <a:t>if (</a:t>
            </a:r>
            <a:r>
              <a:rPr lang="en-US" sz="2100" spc="-1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tblPaPosition</a:t>
            </a:r>
            <a:r>
              <a:rPr lang="en-US" sz="2100" spc="-150" dirty="0">
                <a:latin typeface="Courier New" panose="02070309020205020404" pitchFamily="49" charset="0"/>
                <a:cs typeface="Courier New" panose="02070309020205020404" pitchFamily="49" charset="0"/>
              </a:rPr>
              <a:t>-&gt;item(</a:t>
            </a:r>
            <a:r>
              <a:rPr lang="en-US" sz="2100" spc="-1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100" spc="-150" dirty="0">
                <a:latin typeface="Courier New" panose="02070309020205020404" pitchFamily="49" charset="0"/>
                <a:cs typeface="Courier New" panose="02070309020205020404" pitchFamily="49" charset="0"/>
              </a:rPr>
              <a:t>, j) == 0) </a:t>
            </a:r>
            <a:endParaRPr lang="en-US" sz="2100" spc="-15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just"/>
            <a:r>
              <a:rPr lang="en-US" sz="2100" spc="-15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100" spc="-15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100" spc="-15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tblPaPosition</a:t>
            </a:r>
            <a:r>
              <a:rPr lang="en-US" sz="2100" spc="-15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sz="2100" spc="-15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sz="2100" spc="-1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setItem</a:t>
            </a:r>
            <a:r>
              <a:rPr lang="en-US" sz="2100" spc="-15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100" spc="-1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100" spc="-150" dirty="0">
                <a:latin typeface="Courier New" panose="02070309020205020404" pitchFamily="49" charset="0"/>
                <a:cs typeface="Courier New" panose="02070309020205020404" pitchFamily="49" charset="0"/>
              </a:rPr>
              <a:t>, j, new </a:t>
            </a:r>
            <a:r>
              <a:rPr lang="en-US" sz="2100" spc="-1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QTableWidgetItem</a:t>
            </a:r>
            <a:r>
              <a:rPr lang="en-US" sz="2100" spc="-150" dirty="0">
                <a:latin typeface="Courier New" panose="02070309020205020404" pitchFamily="49" charset="0"/>
                <a:cs typeface="Courier New" panose="02070309020205020404" pitchFamily="49" charset="0"/>
              </a:rPr>
              <a:t>()); </a:t>
            </a:r>
            <a:endParaRPr lang="en-US" sz="2100" spc="-15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just"/>
            <a:r>
              <a:rPr lang="en-US" sz="2100" spc="-15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100" spc="-15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100" spc="-15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tblPaPosition</a:t>
            </a:r>
            <a:r>
              <a:rPr lang="en-US" sz="2100" spc="-15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sz="2100" spc="-150" dirty="0">
                <a:latin typeface="Courier New" panose="02070309020205020404" pitchFamily="49" charset="0"/>
                <a:cs typeface="Courier New" panose="02070309020205020404" pitchFamily="49" charset="0"/>
              </a:rPr>
              <a:t>&gt;item(</a:t>
            </a:r>
            <a:r>
              <a:rPr lang="en-US" sz="2100" spc="-1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100" spc="-150" dirty="0">
                <a:latin typeface="Courier New" panose="02070309020205020404" pitchFamily="49" charset="0"/>
                <a:cs typeface="Courier New" panose="02070309020205020404" pitchFamily="49" charset="0"/>
              </a:rPr>
              <a:t>, j)-&gt;</a:t>
            </a:r>
            <a:r>
              <a:rPr lang="en-US" sz="2100" spc="-1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setTextAlignment</a:t>
            </a:r>
            <a:r>
              <a:rPr lang="en-US" sz="2100" spc="-15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100" spc="-1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Qt</a:t>
            </a:r>
            <a:r>
              <a:rPr lang="en-US" sz="2100" spc="-150" dirty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sz="2100" spc="-1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AlignHCenter</a:t>
            </a:r>
            <a:r>
              <a:rPr lang="en-US" sz="2100" spc="-15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algn="just"/>
            <a:r>
              <a:rPr lang="en-US" sz="2100" spc="-15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</a:p>
          <a:p>
            <a:pPr algn="just"/>
            <a:r>
              <a:rPr lang="en-US" sz="2100" dirty="0" smtClean="0">
                <a:cs typeface="Courier New" panose="02070309020205020404" pitchFamily="49" charset="0"/>
              </a:rPr>
              <a:t>3). </a:t>
            </a:r>
            <a:r>
              <a:rPr lang="ru-RU" sz="2100" dirty="0" smtClean="0">
                <a:cs typeface="Courier New" panose="02070309020205020404" pitchFamily="49" charset="0"/>
              </a:rPr>
              <a:t>Чтобы заполнить элемент таблицы нужно вызвать метод </a:t>
            </a:r>
            <a:r>
              <a:rPr lang="en-US" sz="2100" dirty="0" err="1" smtClean="0">
                <a:cs typeface="Courier New" panose="02070309020205020404" pitchFamily="49" charset="0"/>
              </a:rPr>
              <a:t>setText</a:t>
            </a:r>
            <a:r>
              <a:rPr lang="en-US" sz="2100" dirty="0" smtClean="0">
                <a:cs typeface="Courier New" panose="02070309020205020404" pitchFamily="49" charset="0"/>
              </a:rPr>
              <a:t>() </a:t>
            </a:r>
            <a:r>
              <a:rPr lang="ru-RU" sz="2100" dirty="0" smtClean="0">
                <a:cs typeface="Courier New" panose="02070309020205020404" pitchFamily="49" charset="0"/>
              </a:rPr>
              <a:t>для каждого элемента таблицы:</a:t>
            </a:r>
          </a:p>
          <a:p>
            <a:pPr algn="just"/>
            <a:r>
              <a:rPr lang="en-US" sz="2400" spc="-15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tblPaPosition</a:t>
            </a:r>
            <a:r>
              <a:rPr lang="en-US" sz="2400" spc="-15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sz="2400" spc="-150" dirty="0">
                <a:latin typeface="Courier New" panose="02070309020205020404" pitchFamily="49" charset="0"/>
                <a:cs typeface="Courier New" panose="02070309020205020404" pitchFamily="49" charset="0"/>
              </a:rPr>
              <a:t>&gt;item(1,1)-&gt;</a:t>
            </a:r>
            <a:r>
              <a:rPr lang="en-US" sz="2400" spc="-1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setText</a:t>
            </a:r>
            <a:r>
              <a:rPr lang="en-US" sz="2400" spc="-15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spc="-1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QString</a:t>
            </a:r>
            <a:r>
              <a:rPr lang="en-US" sz="2400" spc="-150" dirty="0">
                <a:latin typeface="Courier New" panose="02070309020205020404" pitchFamily="49" charset="0"/>
                <a:cs typeface="Courier New" panose="02070309020205020404" pitchFamily="49" charset="0"/>
              </a:rPr>
              <a:t>::number(</a:t>
            </a:r>
            <a:r>
              <a:rPr lang="en-US" sz="2400" spc="-1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marshValueDes</a:t>
            </a:r>
            <a:r>
              <a:rPr lang="en-US" sz="2400" spc="-15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));</a:t>
            </a:r>
          </a:p>
          <a:p>
            <a:pPr algn="just"/>
            <a:r>
              <a:rPr lang="en-US" sz="2400" spc="-15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ru-RU" sz="2400" spc="-15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вместо (1,1) – необходимые номера строки и столбца </a:t>
            </a:r>
            <a:endParaRPr lang="ru-RU" sz="2100" spc="-15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just"/>
            <a:endParaRPr lang="ru-RU" sz="2100" spc="-15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765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/>
              <a:t>Таблицы. </a:t>
            </a:r>
            <a:r>
              <a:rPr lang="en-US" dirty="0" err="1" smtClean="0"/>
              <a:t>QTableWidget</a:t>
            </a:r>
            <a:r>
              <a:rPr lang="en-US" dirty="0" smtClean="0"/>
              <a:t>.</a:t>
            </a:r>
            <a:endParaRPr lang="ru-RU" dirty="0"/>
          </a:p>
        </p:txBody>
      </p:sp>
      <p:sp>
        <p:nvSpPr>
          <p:cNvPr id="3" name="TextBox 2"/>
          <p:cNvSpPr txBox="1"/>
          <p:nvPr/>
        </p:nvSpPr>
        <p:spPr>
          <a:xfrm>
            <a:off x="404004" y="1412776"/>
            <a:ext cx="1137726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100" spc="-15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Задание:</a:t>
            </a:r>
          </a:p>
          <a:p>
            <a:pPr algn="just"/>
            <a:r>
              <a:rPr lang="ru-RU" sz="2100" spc="-15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Выводить заданное значение управляющего сигнала по маршу (для этого на форму добавить слайдер) в соответствующей ячейке таблицы.</a:t>
            </a:r>
          </a:p>
          <a:p>
            <a:pPr algn="just"/>
            <a:r>
              <a:rPr lang="ru-RU" sz="2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Те</a:t>
            </a:r>
            <a:r>
              <a:rPr lang="ru-RU" sz="2100" dirty="0">
                <a:latin typeface="Courier New" panose="02070309020205020404" pitchFamily="49" charset="0"/>
                <a:cs typeface="Courier New" panose="02070309020205020404" pitchFamily="49" charset="0"/>
              </a:rPr>
              <a:t>, у кого не получилось создать таблицу по ходу занятия могут воспользоваться </a:t>
            </a:r>
            <a:r>
              <a:rPr lang="ru-RU" sz="2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формой </a:t>
            </a:r>
            <a:r>
              <a:rPr lang="en-US" sz="21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TablesChallenge.ui</a:t>
            </a:r>
            <a:r>
              <a:rPr lang="en-US" sz="2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endParaRPr lang="en-US" sz="2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just"/>
            <a:endParaRPr lang="ru-RU" sz="2100" spc="-15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3108" y="3356992"/>
            <a:ext cx="6659056" cy="26314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15933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/>
              <a:t>Элементы управления выбором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09521" y="1600200"/>
            <a:ext cx="5859695" cy="2836912"/>
          </a:xfrm>
        </p:spPr>
        <p:txBody>
          <a:bodyPr>
            <a:normAutofit lnSpcReduction="10000"/>
          </a:bodyPr>
          <a:lstStyle/>
          <a:p>
            <a:r>
              <a:rPr lang="ru-RU" dirty="0" smtClean="0"/>
              <a:t>Флажки (</a:t>
            </a:r>
            <a:r>
              <a:rPr lang="en-US" dirty="0" err="1"/>
              <a:t>QCheckBox</a:t>
            </a:r>
            <a:r>
              <a:rPr lang="ru-RU" dirty="0" smtClean="0"/>
              <a:t>)</a:t>
            </a:r>
            <a:r>
              <a:rPr lang="en-US" dirty="0" smtClean="0"/>
              <a:t>;</a:t>
            </a:r>
            <a:endParaRPr lang="ru-RU" dirty="0" smtClean="0"/>
          </a:p>
          <a:p>
            <a:r>
              <a:rPr lang="ru-RU" dirty="0" smtClean="0"/>
              <a:t>Бинарные кнопки значки (</a:t>
            </a:r>
            <a:r>
              <a:rPr lang="en-US" dirty="0" err="1" smtClean="0"/>
              <a:t>QToolButton</a:t>
            </a:r>
            <a:r>
              <a:rPr lang="ru-RU" dirty="0" smtClean="0"/>
              <a:t>, </a:t>
            </a:r>
            <a:r>
              <a:rPr lang="en-US" dirty="0" err="1" smtClean="0"/>
              <a:t>QPushButton</a:t>
            </a:r>
            <a:r>
              <a:rPr lang="ru-RU" dirty="0" smtClean="0"/>
              <a:t>)</a:t>
            </a:r>
            <a:r>
              <a:rPr lang="en-US" dirty="0" smtClean="0"/>
              <a:t>;</a:t>
            </a:r>
          </a:p>
          <a:p>
            <a:r>
              <a:rPr lang="ru-RU" dirty="0" smtClean="0"/>
              <a:t>Кнопки триггеры (переключатели);</a:t>
            </a:r>
          </a:p>
          <a:p>
            <a:r>
              <a:rPr lang="ru-RU" dirty="0" smtClean="0"/>
              <a:t>Радиокнопки (</a:t>
            </a:r>
            <a:r>
              <a:rPr lang="en-US" dirty="0" err="1"/>
              <a:t>QRadioButton</a:t>
            </a:r>
            <a:r>
              <a:rPr lang="ru-RU" dirty="0" smtClean="0"/>
              <a:t>), объединяются в группы </a:t>
            </a:r>
            <a:r>
              <a:rPr lang="en-US" dirty="0" smtClean="0"/>
              <a:t>(</a:t>
            </a:r>
            <a:r>
              <a:rPr lang="en-US" dirty="0" err="1" smtClean="0"/>
              <a:t>QGroupBox</a:t>
            </a:r>
            <a:r>
              <a:rPr lang="en-US" dirty="0" smtClean="0"/>
              <a:t>);</a:t>
            </a:r>
          </a:p>
          <a:p>
            <a:r>
              <a:rPr lang="ru-RU" dirty="0" err="1" smtClean="0"/>
              <a:t>Комбо</a:t>
            </a:r>
            <a:r>
              <a:rPr lang="ru-RU" dirty="0" smtClean="0"/>
              <a:t>-кнопки</a:t>
            </a:r>
            <a:r>
              <a:rPr lang="en-US" dirty="0"/>
              <a:t>.</a:t>
            </a:r>
            <a:endParaRPr lang="ru-RU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66" t="34459" r="57341" b="60357"/>
          <a:stretch/>
        </p:blipFill>
        <p:spPr bwMode="auto">
          <a:xfrm>
            <a:off x="9549813" y="2074858"/>
            <a:ext cx="2450872" cy="5180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AutoShape 4" descr="Картинки по запросу radio button ca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AutoShape 6" descr="Картинки по запросу radio button car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2058" name="Picture 10" descr="Картинки по запросу radio button car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7725" y="4094580"/>
            <a:ext cx="4218005" cy="2010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9" name="Picture 1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7065" y="3377183"/>
            <a:ext cx="1457340" cy="4118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0" name="Picture 1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833" y="4417862"/>
            <a:ext cx="2680673" cy="13635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3" name="Picture 15" descr="Картинки по запросу checkbox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3308" y="1628800"/>
            <a:ext cx="3076575" cy="148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utoShape 17" descr="Картинки по запросу плеер интерфейс play pause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" name="AutoShape 19" descr="Картинки по запросу плеер интерфейс play pause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2069" name="Picture 21" descr="Картинки по запросу плеер интерфейс play pause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15" t="14388" r="11793" b="19619"/>
          <a:stretch/>
        </p:blipFill>
        <p:spPr bwMode="auto">
          <a:xfrm>
            <a:off x="3142878" y="4180426"/>
            <a:ext cx="2016224" cy="1838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1" name="Picture 23" descr="Картинки по запросу radiobutton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8046" y="4180426"/>
            <a:ext cx="2381250" cy="219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5710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0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0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Элементы управления выбором</a:t>
            </a:r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0750" y="1484784"/>
            <a:ext cx="8577323" cy="51411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67024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Элементы управления выбором</a:t>
            </a:r>
          </a:p>
        </p:txBody>
      </p:sp>
      <p:pic>
        <p:nvPicPr>
          <p:cNvPr id="4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01"/>
          <a:stretch/>
        </p:blipFill>
        <p:spPr bwMode="auto">
          <a:xfrm>
            <a:off x="1574895" y="1600200"/>
            <a:ext cx="9040623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82957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609521" y="533400"/>
            <a:ext cx="10971372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mtClean="0"/>
              <a:t>Элементы управления выбором</a:t>
            </a:r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233" y="1635092"/>
            <a:ext cx="5622974" cy="4370331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9222" y="1628800"/>
            <a:ext cx="5600154" cy="43525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14820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609521" y="533400"/>
            <a:ext cx="10971372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mtClean="0"/>
              <a:t>Элементы управления выбором</a:t>
            </a:r>
            <a:endParaRPr lang="ru-RU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6372" y="1488172"/>
            <a:ext cx="6977669" cy="52180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2498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/>
              <a:t>Элементы ввода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006842" y="1431587"/>
            <a:ext cx="6024468" cy="1900808"/>
          </a:xfrm>
        </p:spPr>
        <p:txBody>
          <a:bodyPr/>
          <a:lstStyle/>
          <a:p>
            <a:r>
              <a:rPr lang="ru-RU" dirty="0" smtClean="0"/>
              <a:t>Поле редактирования текста;</a:t>
            </a:r>
          </a:p>
          <a:p>
            <a:r>
              <a:rPr lang="en-US" dirty="0"/>
              <a:t>C</a:t>
            </a:r>
            <a:r>
              <a:rPr lang="ru-RU" dirty="0" err="1" smtClean="0"/>
              <a:t>четчики</a:t>
            </a:r>
            <a:r>
              <a:rPr lang="ru-RU" dirty="0" smtClean="0"/>
              <a:t> (</a:t>
            </a:r>
            <a:r>
              <a:rPr lang="en-US" dirty="0" err="1" smtClean="0"/>
              <a:t>QSpinBox</a:t>
            </a:r>
            <a:r>
              <a:rPr lang="ru-RU" dirty="0" smtClean="0"/>
              <a:t>);</a:t>
            </a:r>
          </a:p>
          <a:p>
            <a:r>
              <a:rPr lang="ru-RU" dirty="0" smtClean="0"/>
              <a:t>Ползунки (</a:t>
            </a:r>
            <a:r>
              <a:rPr lang="en-US" dirty="0" err="1" smtClean="0"/>
              <a:t>QSlider</a:t>
            </a:r>
            <a:r>
              <a:rPr lang="en-US" dirty="0" smtClean="0"/>
              <a:t>)</a:t>
            </a:r>
            <a:endParaRPr lang="ru-RU" dirty="0" smtClean="0"/>
          </a:p>
          <a:p>
            <a:r>
              <a:rPr lang="ru-RU" dirty="0"/>
              <a:t>Р</a:t>
            </a:r>
            <a:r>
              <a:rPr lang="ru-RU" dirty="0" smtClean="0"/>
              <a:t>укоятки (</a:t>
            </a:r>
            <a:r>
              <a:rPr lang="en-US" dirty="0" err="1" smtClean="0"/>
              <a:t>QDial</a:t>
            </a:r>
            <a:r>
              <a:rPr lang="en-US" dirty="0" smtClean="0"/>
              <a:t>).</a:t>
            </a:r>
            <a:endParaRPr lang="ru-RU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350" y="1431587"/>
            <a:ext cx="4248472" cy="517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614" y="3333241"/>
            <a:ext cx="6500202" cy="32761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24889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Ясность">
  <a:themeElements>
    <a:clrScheme name="Ясность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Классическая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Ясность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</Template>
  <TotalTime>7221</TotalTime>
  <Words>1303</Words>
  <Application>Microsoft Office PowerPoint</Application>
  <PresentationFormat>Произвольный</PresentationFormat>
  <Paragraphs>262</Paragraphs>
  <Slides>35</Slides>
  <Notes>18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35</vt:i4>
      </vt:variant>
    </vt:vector>
  </HeadingPairs>
  <TitlesOfParts>
    <vt:vector size="36" baseType="lpstr">
      <vt:lpstr>Ясность</vt:lpstr>
      <vt:lpstr>Семинар 4</vt:lpstr>
      <vt:lpstr>Виджеты</vt:lpstr>
      <vt:lpstr>Командные элементы управления</vt:lpstr>
      <vt:lpstr>Элементы управления выбором</vt:lpstr>
      <vt:lpstr>Элементы управления выбором</vt:lpstr>
      <vt:lpstr>Элементы управления выбором</vt:lpstr>
      <vt:lpstr>Презентация PowerPoint</vt:lpstr>
      <vt:lpstr>Презентация PowerPoint</vt:lpstr>
      <vt:lpstr>Элементы ввода</vt:lpstr>
      <vt:lpstr>GUI. Элементы управления</vt:lpstr>
      <vt:lpstr>GUI. Элементы управления. Кнопки.</vt:lpstr>
      <vt:lpstr>GUI. Элементы управления. Кнопки.</vt:lpstr>
      <vt:lpstr>GUI. Элементы управления. Кнопки.</vt:lpstr>
      <vt:lpstr>GUI. Элементы управления. Файл ресурсов.</vt:lpstr>
      <vt:lpstr>GUI. Элементы управления. Файл ресурсов.</vt:lpstr>
      <vt:lpstr>Файл ресурсов. Добавление префикса.</vt:lpstr>
      <vt:lpstr>GUI. Элементы управления. Добавление файлов.</vt:lpstr>
      <vt:lpstr>GUI. Элементы управления. Добавление файлов.</vt:lpstr>
      <vt:lpstr>GUI. Элементы управления. Кнопки.</vt:lpstr>
      <vt:lpstr>Кнопки. Взаимодействие с пользователем.</vt:lpstr>
      <vt:lpstr>Проектирование GUI. Вывод информации.</vt:lpstr>
      <vt:lpstr>Надписи. Класс QLabel.</vt:lpstr>
      <vt:lpstr>Надписи. Класс QLabel.</vt:lpstr>
      <vt:lpstr>Индикатор процесса. QProgressBar.</vt:lpstr>
      <vt:lpstr>Индикатор процесса. QProgressBar.</vt:lpstr>
      <vt:lpstr>Индикатор процесса. QProgressBar.</vt:lpstr>
      <vt:lpstr>Практическая часть::Индикатор процесса. QProgressBar.</vt:lpstr>
      <vt:lpstr>Таблицы. QTableWidget.</vt:lpstr>
      <vt:lpstr>Создание таблицы. QTableWidget.</vt:lpstr>
      <vt:lpstr>Таблицы. QTableWidget.</vt:lpstr>
      <vt:lpstr>Таблицы. QTableWidget.</vt:lpstr>
      <vt:lpstr>Таблицы. QTableWidget.</vt:lpstr>
      <vt:lpstr>Таблицы. QTableWidget.</vt:lpstr>
      <vt:lpstr>Таблицы. QTableWidget.</vt:lpstr>
      <vt:lpstr>Таблицы. QTableWidget.</vt:lpstr>
    </vt:vector>
  </TitlesOfParts>
  <Company>SPecialiST RePack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kate</dc:creator>
  <cp:lastModifiedBy>kate</cp:lastModifiedBy>
  <cp:revision>120</cp:revision>
  <dcterms:created xsi:type="dcterms:W3CDTF">2017-03-11T14:16:27Z</dcterms:created>
  <dcterms:modified xsi:type="dcterms:W3CDTF">2019-10-09T12:35:46Z</dcterms:modified>
</cp:coreProperties>
</file>